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sldIdLst>
    <p:sldId id="256" r:id="rId2"/>
    <p:sldId id="257" r:id="rId3"/>
    <p:sldId id="258" r:id="rId4"/>
    <p:sldId id="260" r:id="rId5"/>
    <p:sldId id="269" r:id="rId6"/>
    <p:sldId id="262" r:id="rId7"/>
    <p:sldId id="263" r:id="rId8"/>
    <p:sldId id="267" r:id="rId9"/>
    <p:sldId id="264" r:id="rId10"/>
    <p:sldId id="270" r:id="rId11"/>
    <p:sldId id="265" r:id="rId12"/>
    <p:sldId id="266" r:id="rId13"/>
    <p:sldId id="272" r:id="rId14"/>
    <p:sldId id="273" r:id="rId15"/>
    <p:sldId id="271"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058" autoAdjust="0"/>
  </p:normalViewPr>
  <p:slideViewPr>
    <p:cSldViewPr snapToGrid="0">
      <p:cViewPr>
        <p:scale>
          <a:sx n="200" d="100"/>
          <a:sy n="200" d="100"/>
        </p:scale>
        <p:origin x="-288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424CF-43D2-48C6-B5A5-27BE7AA4F742}"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8BA4D-127F-4B9E-9E4B-52409BA319E4}" type="slidenum">
              <a:rPr lang="en-US" smtClean="0"/>
              <a:t>‹#›</a:t>
            </a:fld>
            <a:endParaRPr lang="en-US"/>
          </a:p>
        </p:txBody>
      </p:sp>
    </p:spTree>
    <p:extLst>
      <p:ext uri="{BB962C8B-B14F-4D97-AF65-F5344CB8AC3E}">
        <p14:creationId xmlns:p14="http://schemas.microsoft.com/office/powerpoint/2010/main" val="2756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wc.r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8BA4D-127F-4B9E-9E4B-52409BA319E4}" type="slidenum">
              <a:rPr lang="en-US" smtClean="0"/>
              <a:t>1</a:t>
            </a:fld>
            <a:endParaRPr lang="en-US"/>
          </a:p>
        </p:txBody>
      </p:sp>
    </p:spTree>
    <p:extLst>
      <p:ext uri="{BB962C8B-B14F-4D97-AF65-F5344CB8AC3E}">
        <p14:creationId xmlns:p14="http://schemas.microsoft.com/office/powerpoint/2010/main" val="369834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111111"/>
                </a:solidFill>
                <a:effectLst/>
                <a:latin typeface="-apple-system"/>
              </a:rPr>
              <a:t>Responsive Design and Progressive Web Apps (PWAs)</a:t>
            </a:r>
            <a:r>
              <a:rPr lang="en-US" b="0" i="0" dirty="0">
                <a:solidFill>
                  <a:srgbClr val="111111"/>
                </a:solidFill>
                <a:effectLst/>
                <a:latin typeface="-apple-system"/>
              </a:rPr>
              <a:t>: Discuss the importance of responsive web design and how it enhances user experience across different devices. Explore the concept of PWAs, which combine the best of web and mobile app experiences.</a:t>
            </a:r>
          </a:p>
          <a:p>
            <a:pPr algn="l">
              <a:buFont typeface="+mj-lt"/>
              <a:buAutoNum type="arabicPeriod"/>
            </a:pPr>
            <a:r>
              <a:rPr lang="en-US" b="1" i="0" dirty="0">
                <a:solidFill>
                  <a:srgbClr val="111111"/>
                </a:solidFill>
                <a:effectLst/>
                <a:latin typeface="-apple-system"/>
              </a:rPr>
              <a:t>Content Management Systems (CMS)</a:t>
            </a:r>
            <a:r>
              <a:rPr lang="en-US" b="0" i="0" dirty="0">
                <a:solidFill>
                  <a:srgbClr val="111111"/>
                </a:solidFill>
                <a:effectLst/>
                <a:latin typeface="-apple-system"/>
              </a:rPr>
              <a:t>: Explain the role of CMS platforms in website development. Compare popular CMS options (such as WordPress, Joomla, or Drupal) and guide your audience on choosing the right one for their needs.</a:t>
            </a:r>
          </a:p>
          <a:p>
            <a:pPr algn="l">
              <a:buFont typeface="+mj-lt"/>
              <a:buAutoNum type="arabicPeriod"/>
            </a:pPr>
            <a:r>
              <a:rPr lang="en-US" b="1" i="0" dirty="0">
                <a:solidFill>
                  <a:srgbClr val="111111"/>
                </a:solidFill>
                <a:effectLst/>
                <a:latin typeface="-apple-system"/>
              </a:rPr>
              <a:t>E-commerce Platforms</a:t>
            </a:r>
            <a:r>
              <a:rPr lang="en-US" b="0" i="0" dirty="0">
                <a:solidFill>
                  <a:srgbClr val="111111"/>
                </a:solidFill>
                <a:effectLst/>
                <a:latin typeface="-apple-system"/>
              </a:rPr>
              <a:t>: Dive into the world of e-commerce development. Cover topics like setting up online stores, integrating payment gateways, managing inventory, and ensuring a seamless shopping experience.</a:t>
            </a:r>
          </a:p>
          <a:p>
            <a:pPr algn="l">
              <a:buFont typeface="+mj-lt"/>
              <a:buAutoNum type="arabicPeriod"/>
            </a:pPr>
            <a:r>
              <a:rPr lang="en-US" b="1" i="0" dirty="0">
                <a:solidFill>
                  <a:srgbClr val="111111"/>
                </a:solidFill>
                <a:effectLst/>
                <a:latin typeface="-apple-system"/>
              </a:rPr>
              <a:t>Search Engine Optimization (SEO) Strategies</a:t>
            </a:r>
            <a:r>
              <a:rPr lang="en-US" b="0" i="0" dirty="0">
                <a:solidFill>
                  <a:srgbClr val="111111"/>
                </a:solidFill>
                <a:effectLst/>
                <a:latin typeface="-apple-system"/>
              </a:rPr>
              <a:t>: Highlight effective SEO techniques to improve web visibility. Discuss keyword research, on-page optimization, backlink building, and the impact of SEO on organic traffic.</a:t>
            </a:r>
          </a:p>
          <a:p>
            <a:pPr algn="l">
              <a:buFont typeface="+mj-lt"/>
              <a:buAutoNum type="arabicPeriod"/>
            </a:pPr>
            <a:r>
              <a:rPr lang="en-US" b="1" i="0" dirty="0">
                <a:solidFill>
                  <a:srgbClr val="111111"/>
                </a:solidFill>
                <a:effectLst/>
                <a:latin typeface="-apple-system"/>
              </a:rPr>
              <a:t>Cloud-based Web Hosting Solutions</a:t>
            </a:r>
            <a:r>
              <a:rPr lang="en-US" b="0" i="0" dirty="0">
                <a:solidFill>
                  <a:srgbClr val="111111"/>
                </a:solidFill>
                <a:effectLst/>
                <a:latin typeface="-apple-system"/>
              </a:rPr>
              <a:t>: Compare different cloud hosting providers (such as AWS, Google Cloud, or Microsoft Azure). Explain the benefits of cloud hosting, scalability, security, and best practices for deployment.</a:t>
            </a:r>
          </a:p>
          <a:p>
            <a:endParaRPr lang="en-US" dirty="0"/>
          </a:p>
        </p:txBody>
      </p:sp>
      <p:sp>
        <p:nvSpPr>
          <p:cNvPr id="4" name="Slide Number Placeholder 3"/>
          <p:cNvSpPr>
            <a:spLocks noGrp="1"/>
          </p:cNvSpPr>
          <p:nvPr>
            <p:ph type="sldNum" sz="quarter" idx="5"/>
          </p:nvPr>
        </p:nvSpPr>
        <p:spPr/>
        <p:txBody>
          <a:bodyPr/>
          <a:lstStyle/>
          <a:p>
            <a:fld id="{C0F8BA4D-127F-4B9E-9E4B-52409BA319E4}" type="slidenum">
              <a:rPr lang="en-US" smtClean="0"/>
              <a:t>2</a:t>
            </a:fld>
            <a:endParaRPr lang="en-US"/>
          </a:p>
        </p:txBody>
      </p:sp>
    </p:spTree>
    <p:extLst>
      <p:ext uri="{BB962C8B-B14F-4D97-AF65-F5344CB8AC3E}">
        <p14:creationId xmlns:p14="http://schemas.microsoft.com/office/powerpoint/2010/main" val="151363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var(--font)"/>
              </a:rPr>
              <a:t>HTML History</a:t>
            </a:r>
            <a:endParaRPr lang="en-US" b="0" i="0" dirty="0">
              <a:solidFill>
                <a:srgbClr val="000000"/>
              </a:solidFill>
              <a:effectLst/>
              <a:latin typeface="Poppins" panose="00000500000000000000" pitchFamily="2" charset="0"/>
            </a:endParaRPr>
          </a:p>
          <a:p>
            <a:pPr algn="l"/>
            <a:r>
              <a:rPr lang="en-US" b="0" i="0" dirty="0">
                <a:solidFill>
                  <a:srgbClr val="000000"/>
                </a:solidFill>
                <a:effectLst/>
                <a:latin typeface="Poppins" panose="00000500000000000000" pitchFamily="2" charset="0"/>
              </a:rPr>
              <a:t>HTML stands for </a:t>
            </a:r>
            <a:r>
              <a:rPr lang="en-US" b="0" i="0" dirty="0" err="1">
                <a:solidFill>
                  <a:srgbClr val="000000"/>
                </a:solidFill>
                <a:effectLst/>
                <a:latin typeface="Poppins" panose="00000500000000000000" pitchFamily="2" charset="0"/>
              </a:rPr>
              <a:t>HyperText</a:t>
            </a:r>
            <a:r>
              <a:rPr lang="en-US" b="0" i="0" dirty="0">
                <a:solidFill>
                  <a:srgbClr val="000000"/>
                </a:solidFill>
                <a:effectLst/>
                <a:latin typeface="Poppins" panose="00000500000000000000" pitchFamily="2" charset="0"/>
              </a:rPr>
              <a:t> Markup Language and it is the standard language for creating web pages and web applications. HTML was invented by Tim Berners-Lee in 1989, when he was working at CERN, the European Organization for Nuclear Research.  Berners-Lee's goal was to create a simple markup language that could link different documents together, forming a web of interconnected information. In other words, He wanted to create a system that would allow researchers to share and link documents across different computers and networks.</a:t>
            </a:r>
          </a:p>
          <a:p>
            <a:pPr algn="l"/>
            <a:r>
              <a:rPr lang="en-US" b="0" i="0" dirty="0">
                <a:solidFill>
                  <a:srgbClr val="000000"/>
                </a:solidFill>
                <a:effectLst/>
                <a:latin typeface="Poppins" panose="00000500000000000000" pitchFamily="2" charset="0"/>
              </a:rPr>
              <a:t> </a:t>
            </a:r>
          </a:p>
          <a:p>
            <a:pPr algn="l"/>
            <a:r>
              <a:rPr lang="en-US" b="1" i="0" dirty="0">
                <a:solidFill>
                  <a:srgbClr val="000000"/>
                </a:solidFill>
                <a:effectLst/>
                <a:latin typeface="Poppins" panose="00000500000000000000" pitchFamily="2" charset="0"/>
              </a:rPr>
              <a:t>HTML Concept</a:t>
            </a:r>
          </a:p>
          <a:p>
            <a:pPr algn="l"/>
            <a:r>
              <a:rPr lang="en-US" b="0" i="0" dirty="0">
                <a:solidFill>
                  <a:srgbClr val="000000"/>
                </a:solidFill>
                <a:effectLst/>
                <a:latin typeface="Poppins" panose="00000500000000000000" pitchFamily="2" charset="0"/>
              </a:rPr>
              <a:t>HTML is based on the concept of hypertext, which is a way of presenting information that allows users to navigate through different topics by clicking on links. HTML uses tags, which are special keywords enclosed in angle brackets (&lt; and &gt;), to define the structure and content of a web page. For example, the &lt;p&gt; tag indicates a paragraph, the &lt;h1&gt; tag indicates a heading level 1, and the &lt;a&gt; tag indicates a hyperlink.</a:t>
            </a:r>
          </a:p>
          <a:p>
            <a:pPr algn="l"/>
            <a:r>
              <a:rPr lang="en-US" b="0" i="0" dirty="0">
                <a:solidFill>
                  <a:srgbClr val="000000"/>
                </a:solidFill>
                <a:effectLst/>
                <a:latin typeface="Poppins" panose="00000500000000000000" pitchFamily="2" charset="0"/>
              </a:rPr>
              <a:t> </a:t>
            </a:r>
          </a:p>
          <a:p>
            <a:pPr algn="l"/>
            <a:r>
              <a:rPr lang="en-US" b="1" i="0" dirty="0">
                <a:solidFill>
                  <a:srgbClr val="000000"/>
                </a:solidFill>
                <a:effectLst/>
                <a:latin typeface="Poppins" panose="00000500000000000000" pitchFamily="2" charset="0"/>
              </a:rPr>
              <a:t>HTML Future</a:t>
            </a:r>
          </a:p>
          <a:p>
            <a:pPr algn="l"/>
            <a:r>
              <a:rPr lang="en-US" b="0" i="0" dirty="0">
                <a:solidFill>
                  <a:srgbClr val="000000"/>
                </a:solidFill>
                <a:effectLst/>
                <a:latin typeface="Poppins" panose="00000500000000000000" pitchFamily="2" charset="0"/>
              </a:rPr>
              <a:t>HTML is still evolving and new features are being added or modified by various groups and organizations. The W3C maintains the official specification of HTML5 and its updates, while the Web Hypertext Application Technology Working Group (WHATWG) develops a living standard of HTML that reflects the current state of web browsers and technologies. HTML is also influenced by other languages and standards, such as CSS (Cascading Style Sheets), JavaScript, SVG (Scalable Vector Graphics), MathML (Mathematical Markup Language), etc.</a:t>
            </a:r>
          </a:p>
          <a:p>
            <a:pPr algn="l"/>
            <a:r>
              <a:rPr lang="en-US" b="0" i="0" dirty="0">
                <a:solidFill>
                  <a:srgbClr val="000000"/>
                </a:solidFill>
                <a:effectLst/>
                <a:latin typeface="Poppins" panose="00000500000000000000" pitchFamily="2" charset="0"/>
              </a:rPr>
              <a:t>HTML is the foundation of the web and it has changed the way we communicate, learn, work, and play. By learning HTML, you can create your own web pages and web applications that can reach millions of users around the world.</a:t>
            </a:r>
          </a:p>
          <a:p>
            <a:endParaRPr lang="en-US" dirty="0"/>
          </a:p>
        </p:txBody>
      </p:sp>
      <p:sp>
        <p:nvSpPr>
          <p:cNvPr id="4" name="Slide Number Placeholder 3"/>
          <p:cNvSpPr>
            <a:spLocks noGrp="1"/>
          </p:cNvSpPr>
          <p:nvPr>
            <p:ph type="sldNum" sz="quarter" idx="5"/>
          </p:nvPr>
        </p:nvSpPr>
        <p:spPr/>
        <p:txBody>
          <a:bodyPr/>
          <a:lstStyle/>
          <a:p>
            <a:fld id="{C0F8BA4D-127F-4B9E-9E4B-52409BA319E4}" type="slidenum">
              <a:rPr lang="en-US" smtClean="0"/>
              <a:t>4</a:t>
            </a:fld>
            <a:endParaRPr lang="en-US"/>
          </a:p>
        </p:txBody>
      </p:sp>
    </p:spTree>
    <p:extLst>
      <p:ext uri="{BB962C8B-B14F-4D97-AF65-F5344CB8AC3E}">
        <p14:creationId xmlns:p14="http://schemas.microsoft.com/office/powerpoint/2010/main" val="3202015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Poppins" panose="00000500000000000000" pitchFamily="2" charset="0"/>
              </a:rPr>
              <a:t>HTML Versions</a:t>
            </a:r>
          </a:p>
          <a:p>
            <a:pPr algn="l"/>
            <a:r>
              <a:rPr lang="en-US" b="1" i="0" dirty="0">
                <a:solidFill>
                  <a:srgbClr val="000000"/>
                </a:solidFill>
                <a:effectLst/>
                <a:latin typeface="var(--font)"/>
              </a:rPr>
              <a:t>HTML 1.0:</a:t>
            </a:r>
            <a:r>
              <a:rPr lang="en-US" b="0" i="0" dirty="0">
                <a:solidFill>
                  <a:srgbClr val="000000"/>
                </a:solidFill>
                <a:effectLst/>
                <a:latin typeface="var(--font)"/>
              </a:rPr>
              <a:t>  - </a:t>
            </a:r>
            <a:r>
              <a:rPr lang="en-US" b="0" i="0" dirty="0">
                <a:solidFill>
                  <a:srgbClr val="000000"/>
                </a:solidFill>
                <a:effectLst/>
                <a:latin typeface="Poppins" panose="00000500000000000000" pitchFamily="2" charset="0"/>
              </a:rPr>
              <a:t>The first version of HTML was very simple and had only 18 tags. It was called HTML 1.0 and it was published as an Internet Engineering Task Force (IETF) document in 1993. </a:t>
            </a:r>
          </a:p>
          <a:p>
            <a:pPr algn="l">
              <a:buFont typeface="Arial" panose="020B0604020202020204" pitchFamily="34" charset="0"/>
              <a:buChar char="•"/>
            </a:pPr>
            <a:r>
              <a:rPr lang="en-US" b="1" i="0" dirty="0">
                <a:solidFill>
                  <a:srgbClr val="000000"/>
                </a:solidFill>
                <a:effectLst/>
                <a:latin typeface="var(--font)"/>
              </a:rPr>
              <a:t>HTML 2.0:</a:t>
            </a:r>
            <a:r>
              <a:rPr lang="en-US" b="0" i="0" dirty="0">
                <a:solidFill>
                  <a:srgbClr val="000000"/>
                </a:solidFill>
                <a:effectLst/>
                <a:latin typeface="var(--font)"/>
              </a:rPr>
              <a:t> - tables, forms, images, and other elements.</a:t>
            </a:r>
          </a:p>
          <a:p>
            <a:pPr algn="l">
              <a:buFont typeface="Arial" panose="020B0604020202020204" pitchFamily="34" charset="0"/>
              <a:buChar char="•"/>
            </a:pPr>
            <a:r>
              <a:rPr lang="en-US" b="1" i="0" dirty="0">
                <a:solidFill>
                  <a:srgbClr val="000000"/>
                </a:solidFill>
                <a:effectLst/>
                <a:latin typeface="var(--font)"/>
              </a:rPr>
              <a:t>HTML 3.2:</a:t>
            </a:r>
            <a:r>
              <a:rPr lang="en-US" b="0" i="0" dirty="0">
                <a:solidFill>
                  <a:srgbClr val="000000"/>
                </a:solidFill>
                <a:effectLst/>
                <a:latin typeface="var(--font)"/>
              </a:rPr>
              <a:t> - for style sheets, scripts, applets, and multimedia elements.</a:t>
            </a:r>
          </a:p>
          <a:p>
            <a:pPr algn="l">
              <a:buFont typeface="Arial" panose="020B0604020202020204" pitchFamily="34" charset="0"/>
              <a:buChar char="•"/>
            </a:pPr>
            <a:r>
              <a:rPr lang="en-US" b="1" i="0" dirty="0">
                <a:solidFill>
                  <a:srgbClr val="000000"/>
                </a:solidFill>
                <a:effectLst/>
                <a:latin typeface="var(--font)"/>
              </a:rPr>
              <a:t>HTML 4.0:</a:t>
            </a:r>
            <a:r>
              <a:rPr lang="en-US" b="0" i="0" dirty="0">
                <a:solidFill>
                  <a:srgbClr val="000000"/>
                </a:solidFill>
                <a:effectLst/>
                <a:latin typeface="var(--font)"/>
              </a:rPr>
              <a:t> - frames, style sheets, scripts, and document structure. It also added support for internationalization, accessibility, and semantic markup.</a:t>
            </a:r>
          </a:p>
          <a:p>
            <a:pPr algn="l">
              <a:buFont typeface="Arial" panose="020B0604020202020204" pitchFamily="34" charset="0"/>
              <a:buChar char="•"/>
            </a:pPr>
            <a:r>
              <a:rPr lang="en-US" b="1" i="0" dirty="0">
                <a:solidFill>
                  <a:srgbClr val="000000"/>
                </a:solidFill>
                <a:effectLst/>
                <a:latin typeface="var(--font)"/>
              </a:rPr>
              <a:t>HTML 4.01:</a:t>
            </a:r>
            <a:r>
              <a:rPr lang="en-US" b="0" i="0" dirty="0">
                <a:solidFill>
                  <a:srgbClr val="000000"/>
                </a:solidFill>
                <a:effectLst/>
                <a:latin typeface="var(--font)"/>
              </a:rPr>
              <a:t> - fixed some errors and inconsistencies in HTML 4.0.</a:t>
            </a:r>
          </a:p>
          <a:p>
            <a:pPr algn="l">
              <a:buFont typeface="Arial" panose="020B0604020202020204" pitchFamily="34" charset="0"/>
              <a:buChar char="•"/>
            </a:pPr>
            <a:r>
              <a:rPr lang="en-US" b="1" i="0" dirty="0">
                <a:solidFill>
                  <a:srgbClr val="000000"/>
                </a:solidFill>
                <a:effectLst/>
                <a:latin typeface="var(--font)"/>
              </a:rPr>
              <a:t>XHTML 1.0:</a:t>
            </a:r>
            <a:r>
              <a:rPr lang="en-US" b="0" i="0" dirty="0">
                <a:solidFill>
                  <a:srgbClr val="000000"/>
                </a:solidFill>
                <a:effectLst/>
                <a:latin typeface="var(--font)"/>
              </a:rPr>
              <a:t> This version was published as a W3C recommendation in 2000 and it reformulated HTML 4.01 as an application of XML (Extensible Markup Language). XML is a more strict and powerful language than HTML and it allows users to define their own tags and attributes. XHTML 1.0 required web pages to follow the rules of XML syntax, such as closing all tags and using lowercase letters for tag names.</a:t>
            </a:r>
          </a:p>
          <a:p>
            <a:pPr algn="l">
              <a:buFont typeface="Arial" panose="020B0604020202020204" pitchFamily="34" charset="0"/>
              <a:buChar char="•"/>
            </a:pPr>
            <a:r>
              <a:rPr lang="en-US" b="1" i="0" dirty="0">
                <a:solidFill>
                  <a:srgbClr val="000000"/>
                </a:solidFill>
                <a:effectLst/>
                <a:latin typeface="var(--font)"/>
              </a:rPr>
              <a:t>HTML5:</a:t>
            </a:r>
            <a:r>
              <a:rPr lang="en-US" b="0" i="0" dirty="0">
                <a:solidFill>
                  <a:srgbClr val="000000"/>
                </a:solidFill>
                <a:effectLst/>
                <a:latin typeface="var(--font)"/>
              </a:rPr>
              <a:t> </a:t>
            </a:r>
          </a:p>
          <a:p>
            <a:pPr algn="l">
              <a:buFont typeface="Arial" panose="020B0604020202020204" pitchFamily="34" charset="0"/>
              <a:buChar char="•"/>
            </a:pPr>
            <a:r>
              <a:rPr lang="en-US" b="0" i="0" dirty="0">
                <a:solidFill>
                  <a:srgbClr val="000000"/>
                </a:solidFill>
                <a:effectLst/>
                <a:latin typeface="var(--font)"/>
              </a:rPr>
              <a:t>introduced new tags for semantic elements, such as &lt;header&gt;, &lt;footer&gt;, &lt;article&gt;, &lt;section&gt;, &lt;nav&gt;, etc.,</a:t>
            </a:r>
          </a:p>
          <a:p>
            <a:pPr algn="l">
              <a:buFont typeface="Arial" panose="020B0604020202020204" pitchFamily="34" charset="0"/>
              <a:buChar char="•"/>
            </a:pPr>
            <a:r>
              <a:rPr lang="en-US" b="0" i="0" dirty="0">
                <a:solidFill>
                  <a:srgbClr val="000000"/>
                </a:solidFill>
                <a:effectLst/>
                <a:latin typeface="var(--font)"/>
              </a:rPr>
              <a:t>multimedia elements, such as &lt;video&gt;, &lt;audio&gt;, &lt;canvas&gt;</a:t>
            </a:r>
          </a:p>
          <a:p>
            <a:pPr algn="l">
              <a:buFont typeface="Arial" panose="020B0604020202020204" pitchFamily="34" charset="0"/>
              <a:buChar char="•"/>
            </a:pPr>
            <a:r>
              <a:rPr lang="en-US" b="0" i="0" dirty="0">
                <a:solidFill>
                  <a:srgbClr val="000000"/>
                </a:solidFill>
                <a:effectLst/>
                <a:latin typeface="var(--font)"/>
              </a:rPr>
              <a:t>Support for offline storage, geolocation, drag-and-drop, web sockets, web workers, and other features that enable rich web applications.</a:t>
            </a:r>
          </a:p>
          <a:p>
            <a:pPr algn="l"/>
            <a:r>
              <a:rPr lang="en-US" b="0" i="0" dirty="0">
                <a:solidFill>
                  <a:srgbClr val="000000"/>
                </a:solidFill>
                <a:effectLst/>
                <a:latin typeface="Poppins" panose="00000500000000000000" pitchFamily="2" charset="0"/>
              </a:rPr>
              <a:t> </a:t>
            </a:r>
          </a:p>
          <a:p>
            <a:endParaRPr lang="en-US" dirty="0"/>
          </a:p>
        </p:txBody>
      </p:sp>
      <p:sp>
        <p:nvSpPr>
          <p:cNvPr id="4" name="Slide Number Placeholder 3"/>
          <p:cNvSpPr>
            <a:spLocks noGrp="1"/>
          </p:cNvSpPr>
          <p:nvPr>
            <p:ph type="sldNum" sz="quarter" idx="5"/>
          </p:nvPr>
        </p:nvSpPr>
        <p:spPr/>
        <p:txBody>
          <a:bodyPr/>
          <a:lstStyle/>
          <a:p>
            <a:fld id="{C0F8BA4D-127F-4B9E-9E4B-52409BA319E4}" type="slidenum">
              <a:rPr lang="en-US" smtClean="0"/>
              <a:t>5</a:t>
            </a:fld>
            <a:endParaRPr lang="en-US"/>
          </a:p>
        </p:txBody>
      </p:sp>
    </p:spTree>
    <p:extLst>
      <p:ext uri="{BB962C8B-B14F-4D97-AF65-F5344CB8AC3E}">
        <p14:creationId xmlns:p14="http://schemas.microsoft.com/office/powerpoint/2010/main" val="390406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ctor"/>
              </a:rPr>
              <a:t>CSS was created </a:t>
            </a:r>
            <a:r>
              <a:rPr lang="en-US" b="0" i="0" dirty="0" err="1">
                <a:solidFill>
                  <a:srgbClr val="000000"/>
                </a:solidFill>
                <a:effectLst/>
                <a:latin typeface="Optima"/>
              </a:rPr>
              <a:t>Håkon</a:t>
            </a:r>
            <a:r>
              <a:rPr lang="en-US" b="0" i="0" dirty="0">
                <a:solidFill>
                  <a:srgbClr val="000000"/>
                </a:solidFill>
                <a:effectLst/>
                <a:latin typeface="Optima"/>
              </a:rPr>
              <a:t> </a:t>
            </a:r>
            <a:r>
              <a:rPr lang="en-US" b="0" i="0" dirty="0" err="1">
                <a:solidFill>
                  <a:srgbClr val="000000"/>
                </a:solidFill>
                <a:effectLst/>
                <a:latin typeface="Optima"/>
              </a:rPr>
              <a:t>Wium</a:t>
            </a:r>
            <a:r>
              <a:rPr lang="en-US" b="0" i="0" dirty="0">
                <a:solidFill>
                  <a:srgbClr val="000000"/>
                </a:solidFill>
                <a:effectLst/>
                <a:latin typeface="Optima"/>
              </a:rPr>
              <a:t> Lie </a:t>
            </a:r>
            <a:r>
              <a:rPr lang="en-US" b="0" i="0" dirty="0">
                <a:solidFill>
                  <a:srgbClr val="000000"/>
                </a:solidFill>
                <a:effectLst/>
                <a:latin typeface="Actor"/>
              </a:rPr>
              <a:t>to allow web designers to change the layout, colors, and fonts of their websites. Originally, websites were meant to be used by researchers only, so the decoration did not matter. However, when websites became widespread, the need to make them look nice grew</a:t>
            </a:r>
          </a:p>
          <a:p>
            <a:endParaRPr lang="en-US" b="0" i="0" dirty="0">
              <a:solidFill>
                <a:srgbClr val="000000"/>
              </a:solidFill>
              <a:effectLst/>
              <a:latin typeface="Actor"/>
            </a:endParaRPr>
          </a:p>
          <a:p>
            <a:pPr algn="l">
              <a:buFont typeface="Arial" panose="020B0604020202020204" pitchFamily="34" charset="0"/>
              <a:buChar char="•"/>
            </a:pPr>
            <a:endParaRPr lang="en-US" b="0" i="0" dirty="0">
              <a:solidFill>
                <a:srgbClr val="000000"/>
              </a:solidFill>
              <a:effectLst/>
              <a:latin typeface="Actor"/>
            </a:endParaRPr>
          </a:p>
          <a:p>
            <a:pPr algn="l">
              <a:buFont typeface="Arial" panose="020B0604020202020204" pitchFamily="34" charset="0"/>
              <a:buChar char="•"/>
            </a:pPr>
            <a:r>
              <a:rPr lang="en-US" b="0" i="0" dirty="0">
                <a:solidFill>
                  <a:srgbClr val="000000"/>
                </a:solidFill>
                <a:effectLst/>
                <a:latin typeface="Optima"/>
              </a:rPr>
              <a:t>World Wide Web Consortium (W3C)</a:t>
            </a:r>
            <a:endParaRPr lang="en-US" b="0" i="0" dirty="0">
              <a:solidFill>
                <a:srgbClr val="000000"/>
              </a:solidFill>
              <a:effectLst/>
              <a:latin typeface="Actor"/>
            </a:endParaRPr>
          </a:p>
          <a:p>
            <a:endParaRPr lang="en-US" b="0" i="0" dirty="0">
              <a:solidFill>
                <a:srgbClr val="000000"/>
              </a:solidFill>
              <a:effectLst/>
              <a:latin typeface="Actor"/>
            </a:endParaRPr>
          </a:p>
          <a:p>
            <a:endParaRPr lang="en-US" dirty="0"/>
          </a:p>
        </p:txBody>
      </p:sp>
      <p:sp>
        <p:nvSpPr>
          <p:cNvPr id="4" name="Slide Number Placeholder 3"/>
          <p:cNvSpPr>
            <a:spLocks noGrp="1"/>
          </p:cNvSpPr>
          <p:nvPr>
            <p:ph type="sldNum" sz="quarter" idx="5"/>
          </p:nvPr>
        </p:nvSpPr>
        <p:spPr/>
        <p:txBody>
          <a:bodyPr/>
          <a:lstStyle/>
          <a:p>
            <a:fld id="{C0F8BA4D-127F-4B9E-9E4B-52409BA319E4}" type="slidenum">
              <a:rPr lang="en-US" smtClean="0"/>
              <a:t>6</a:t>
            </a:fld>
            <a:endParaRPr lang="en-US"/>
          </a:p>
        </p:txBody>
      </p:sp>
    </p:spTree>
    <p:extLst>
      <p:ext uri="{BB962C8B-B14F-4D97-AF65-F5344CB8AC3E}">
        <p14:creationId xmlns:p14="http://schemas.microsoft.com/office/powerpoint/2010/main" val="3661013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Actor"/>
              </a:rPr>
              <a:t>1994 -</a:t>
            </a:r>
            <a:r>
              <a:rPr lang="en-US" b="0" i="0" dirty="0">
                <a:solidFill>
                  <a:srgbClr val="000000"/>
                </a:solidFill>
                <a:effectLst/>
                <a:latin typeface="Actor"/>
              </a:rPr>
              <a:t> </a:t>
            </a:r>
            <a:r>
              <a:rPr lang="en-US" b="0" i="0" dirty="0" err="1">
                <a:solidFill>
                  <a:srgbClr val="000000"/>
                </a:solidFill>
                <a:effectLst/>
                <a:latin typeface="Optima"/>
              </a:rPr>
              <a:t>Håkon</a:t>
            </a:r>
            <a:r>
              <a:rPr lang="en-US" b="0" i="0" dirty="0">
                <a:solidFill>
                  <a:srgbClr val="000000"/>
                </a:solidFill>
                <a:effectLst/>
                <a:latin typeface="Optima"/>
              </a:rPr>
              <a:t> </a:t>
            </a:r>
            <a:r>
              <a:rPr lang="en-US" b="0" i="0" dirty="0" err="1">
                <a:solidFill>
                  <a:srgbClr val="000000"/>
                </a:solidFill>
                <a:effectLst/>
                <a:latin typeface="Optima"/>
              </a:rPr>
              <a:t>Wium</a:t>
            </a:r>
            <a:r>
              <a:rPr lang="en-US" b="0" i="0" dirty="0">
                <a:solidFill>
                  <a:srgbClr val="000000"/>
                </a:solidFill>
                <a:effectLst/>
                <a:latin typeface="Optima"/>
              </a:rPr>
              <a:t> Lie works at CERN , </a:t>
            </a:r>
            <a:r>
              <a:rPr lang="en-US" b="0" i="0" dirty="0">
                <a:solidFill>
                  <a:srgbClr val="000000"/>
                </a:solidFill>
                <a:effectLst/>
                <a:latin typeface="Actor"/>
              </a:rPr>
              <a:t>proposed the idea of CSS.</a:t>
            </a:r>
          </a:p>
          <a:p>
            <a:pPr algn="l">
              <a:buFont typeface="Arial" panose="020B0604020202020204" pitchFamily="34" charset="0"/>
              <a:buChar char="•"/>
            </a:pPr>
            <a:r>
              <a:rPr lang="en-US" b="1" i="0" dirty="0">
                <a:solidFill>
                  <a:srgbClr val="000000"/>
                </a:solidFill>
                <a:effectLst/>
                <a:latin typeface="Actor"/>
              </a:rPr>
              <a:t>1996 -</a:t>
            </a:r>
            <a:r>
              <a:rPr lang="en-US" b="0" i="0" dirty="0">
                <a:solidFill>
                  <a:srgbClr val="000000"/>
                </a:solidFill>
                <a:effectLst/>
                <a:latin typeface="Actor"/>
              </a:rPr>
              <a:t> The first version of CSS was invented.</a:t>
            </a:r>
          </a:p>
          <a:p>
            <a:pPr algn="l">
              <a:buFont typeface="Arial" panose="020B0604020202020204" pitchFamily="34" charset="0"/>
              <a:buChar char="•"/>
            </a:pPr>
            <a:r>
              <a:rPr lang="en-US" b="1" i="0" dirty="0">
                <a:solidFill>
                  <a:srgbClr val="000000"/>
                </a:solidFill>
                <a:effectLst/>
                <a:latin typeface="Actor"/>
              </a:rPr>
              <a:t>1998 -</a:t>
            </a:r>
            <a:r>
              <a:rPr lang="en-US" b="0" i="0" dirty="0">
                <a:solidFill>
                  <a:srgbClr val="000000"/>
                </a:solidFill>
                <a:effectLst/>
                <a:latin typeface="Actor"/>
              </a:rPr>
              <a:t> CSS 2 was released and work on CSS 3 began. All additions and enhancements to the specification were written in order to be backward-compatible with older versions of CSS.</a:t>
            </a:r>
          </a:p>
          <a:p>
            <a:pPr algn="l">
              <a:buFont typeface="Arial" panose="020B0604020202020204" pitchFamily="34" charset="0"/>
              <a:buChar char="•"/>
            </a:pPr>
            <a:r>
              <a:rPr lang="en-US" b="1" i="0" dirty="0">
                <a:solidFill>
                  <a:srgbClr val="000000"/>
                </a:solidFill>
                <a:effectLst/>
                <a:latin typeface="Actor"/>
              </a:rPr>
              <a:t>2011-</a:t>
            </a:r>
            <a:r>
              <a:rPr lang="en-US" b="0" i="0" dirty="0">
                <a:solidFill>
                  <a:srgbClr val="000000"/>
                </a:solidFill>
                <a:effectLst/>
                <a:latin typeface="Actor"/>
              </a:rPr>
              <a:t> CSS 2.1 was released, which fixed the errors found in CSS 2</a:t>
            </a:r>
          </a:p>
          <a:p>
            <a:pPr algn="l">
              <a:buFont typeface="Arial" panose="020B0604020202020204" pitchFamily="34" charset="0"/>
              <a:buChar char="•"/>
            </a:pPr>
            <a:r>
              <a:rPr lang="en-US" b="1" i="0" dirty="0">
                <a:solidFill>
                  <a:srgbClr val="000000"/>
                </a:solidFill>
                <a:effectLst/>
                <a:latin typeface="Actor"/>
              </a:rPr>
              <a:t>2005</a:t>
            </a:r>
            <a:r>
              <a:rPr lang="en-US" b="0" i="0" dirty="0">
                <a:solidFill>
                  <a:srgbClr val="000000"/>
                </a:solidFill>
                <a:effectLst/>
                <a:latin typeface="Actor"/>
              </a:rPr>
              <a:t>- CSS 3 was released which has support for responsive design – grid/flexbox, browser support, Backward compatibility with CSS2, advance animation text-animation, transformations and transitions,  support media queries, </a:t>
            </a:r>
            <a:r>
              <a:rPr lang="en-US" b="0" i="0" dirty="0" err="1">
                <a:solidFill>
                  <a:srgbClr val="000000"/>
                </a:solidFill>
                <a:effectLst/>
                <a:latin typeface="Actor"/>
              </a:rPr>
              <a:t>css</a:t>
            </a:r>
            <a:r>
              <a:rPr lang="en-US" b="0" i="0" dirty="0">
                <a:solidFill>
                  <a:srgbClr val="000000"/>
                </a:solidFill>
                <a:effectLst/>
                <a:latin typeface="Actor"/>
              </a:rPr>
              <a:t> grouping or module, wild color schemes – RGBA,HSLA,HSL etc., Better performance speed, memory management </a:t>
            </a:r>
          </a:p>
          <a:p>
            <a:endParaRPr lang="en-US" dirty="0"/>
          </a:p>
        </p:txBody>
      </p:sp>
      <p:sp>
        <p:nvSpPr>
          <p:cNvPr id="4" name="Slide Number Placeholder 3"/>
          <p:cNvSpPr>
            <a:spLocks noGrp="1"/>
          </p:cNvSpPr>
          <p:nvPr>
            <p:ph type="sldNum" sz="quarter" idx="5"/>
          </p:nvPr>
        </p:nvSpPr>
        <p:spPr/>
        <p:txBody>
          <a:bodyPr/>
          <a:lstStyle/>
          <a:p>
            <a:fld id="{C0F8BA4D-127F-4B9E-9E4B-52409BA319E4}" type="slidenum">
              <a:rPr lang="en-US" smtClean="0"/>
              <a:t>7</a:t>
            </a:fld>
            <a:endParaRPr lang="en-US"/>
          </a:p>
        </p:txBody>
      </p:sp>
    </p:spTree>
    <p:extLst>
      <p:ext uri="{BB962C8B-B14F-4D97-AF65-F5344CB8AC3E}">
        <p14:creationId xmlns:p14="http://schemas.microsoft.com/office/powerpoint/2010/main" val="3615683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Swc</a:t>
            </a:r>
            <a:r>
              <a:rPr lang="en-US" dirty="0"/>
              <a:t> - </a:t>
            </a:r>
            <a:r>
              <a:rPr lang="en-US" b="0" i="0" dirty="0">
                <a:effectLst/>
                <a:latin typeface="ui-sans-serif"/>
                <a:hlinkClick r:id="rId3"/>
              </a:rPr>
              <a:t>Speedy Web Compiler</a:t>
            </a:r>
            <a:endParaRPr lang="en-US" b="0" i="0" dirty="0">
              <a:effectLst/>
              <a:latin typeface="ui-sans-serif"/>
            </a:endParaRPr>
          </a:p>
          <a:p>
            <a:r>
              <a:rPr lang="en-US" b="0" i="0" dirty="0" err="1">
                <a:effectLst/>
                <a:latin typeface="ui-sans-serif"/>
              </a:rPr>
              <a:t>Npm</a:t>
            </a:r>
            <a:r>
              <a:rPr lang="en-US" b="0" i="0" dirty="0">
                <a:effectLst/>
                <a:latin typeface="ui-sans-serif"/>
              </a:rPr>
              <a:t> – Node package managers</a:t>
            </a:r>
            <a:endParaRPr lang="en-US" dirty="0"/>
          </a:p>
        </p:txBody>
      </p:sp>
      <p:sp>
        <p:nvSpPr>
          <p:cNvPr id="4" name="Slide Number Placeholder 3"/>
          <p:cNvSpPr>
            <a:spLocks noGrp="1"/>
          </p:cNvSpPr>
          <p:nvPr>
            <p:ph type="sldNum" sz="quarter" idx="5"/>
          </p:nvPr>
        </p:nvSpPr>
        <p:spPr/>
        <p:txBody>
          <a:bodyPr/>
          <a:lstStyle/>
          <a:p>
            <a:fld id="{C0F8BA4D-127F-4B9E-9E4B-52409BA319E4}" type="slidenum">
              <a:rPr lang="en-US" smtClean="0"/>
              <a:t>11</a:t>
            </a:fld>
            <a:endParaRPr lang="en-US"/>
          </a:p>
        </p:txBody>
      </p:sp>
    </p:spTree>
    <p:extLst>
      <p:ext uri="{BB962C8B-B14F-4D97-AF65-F5344CB8AC3E}">
        <p14:creationId xmlns:p14="http://schemas.microsoft.com/office/powerpoint/2010/main" val="2789599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8BA4D-127F-4B9E-9E4B-52409BA319E4}" type="slidenum">
              <a:rPr lang="en-US" smtClean="0"/>
              <a:t>15</a:t>
            </a:fld>
            <a:endParaRPr lang="en-US"/>
          </a:p>
        </p:txBody>
      </p:sp>
    </p:spTree>
    <p:extLst>
      <p:ext uri="{BB962C8B-B14F-4D97-AF65-F5344CB8AC3E}">
        <p14:creationId xmlns:p14="http://schemas.microsoft.com/office/powerpoint/2010/main" val="3299166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8BA4D-127F-4B9E-9E4B-52409BA319E4}" type="slidenum">
              <a:rPr lang="en-US" smtClean="0"/>
              <a:t>16</a:t>
            </a:fld>
            <a:endParaRPr lang="en-US"/>
          </a:p>
        </p:txBody>
      </p:sp>
    </p:spTree>
    <p:extLst>
      <p:ext uri="{BB962C8B-B14F-4D97-AF65-F5344CB8AC3E}">
        <p14:creationId xmlns:p14="http://schemas.microsoft.com/office/powerpoint/2010/main" val="2567508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1E9C4F1-BC11-46C2-84EC-F795E35CA17B}"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3CCEF-7275-4092-9375-5DFCC01908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37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E9C4F1-BC11-46C2-84EC-F795E35CA17B}"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3CCEF-7275-4092-9375-5DFCC019088C}" type="slidenum">
              <a:rPr lang="en-US" smtClean="0"/>
              <a:t>‹#›</a:t>
            </a:fld>
            <a:endParaRPr lang="en-US"/>
          </a:p>
        </p:txBody>
      </p:sp>
    </p:spTree>
    <p:extLst>
      <p:ext uri="{BB962C8B-B14F-4D97-AF65-F5344CB8AC3E}">
        <p14:creationId xmlns:p14="http://schemas.microsoft.com/office/powerpoint/2010/main" val="104823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E9C4F1-BC11-46C2-84EC-F795E35CA17B}"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3CCEF-7275-4092-9375-5DFCC019088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08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E9C4F1-BC11-46C2-84EC-F795E35CA17B}"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3CCEF-7275-4092-9375-5DFCC019088C}" type="slidenum">
              <a:rPr lang="en-US" smtClean="0"/>
              <a:t>‹#›</a:t>
            </a:fld>
            <a:endParaRPr lang="en-US"/>
          </a:p>
        </p:txBody>
      </p:sp>
    </p:spTree>
    <p:extLst>
      <p:ext uri="{BB962C8B-B14F-4D97-AF65-F5344CB8AC3E}">
        <p14:creationId xmlns:p14="http://schemas.microsoft.com/office/powerpoint/2010/main" val="58053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E9C4F1-BC11-46C2-84EC-F795E35CA17B}"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3CCEF-7275-4092-9375-5DFCC01908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772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E9C4F1-BC11-46C2-84EC-F795E35CA17B}"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3CCEF-7275-4092-9375-5DFCC019088C}" type="slidenum">
              <a:rPr lang="en-US" smtClean="0"/>
              <a:t>‹#›</a:t>
            </a:fld>
            <a:endParaRPr lang="en-US"/>
          </a:p>
        </p:txBody>
      </p:sp>
    </p:spTree>
    <p:extLst>
      <p:ext uri="{BB962C8B-B14F-4D97-AF65-F5344CB8AC3E}">
        <p14:creationId xmlns:p14="http://schemas.microsoft.com/office/powerpoint/2010/main" val="386768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E9C4F1-BC11-46C2-84EC-F795E35CA17B}" type="datetimeFigureOut">
              <a:rPr lang="en-US" smtClean="0"/>
              <a:t>3/8/2024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33CCEF-7275-4092-9375-5DFCC019088C}" type="slidenum">
              <a:rPr lang="en-US" smtClean="0"/>
              <a:t>‹#›</a:t>
            </a:fld>
            <a:endParaRPr lang="en-US"/>
          </a:p>
        </p:txBody>
      </p:sp>
    </p:spTree>
    <p:extLst>
      <p:ext uri="{BB962C8B-B14F-4D97-AF65-F5344CB8AC3E}">
        <p14:creationId xmlns:p14="http://schemas.microsoft.com/office/powerpoint/2010/main" val="23412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E9C4F1-BC11-46C2-84EC-F795E35CA17B}" type="datetimeFigureOut">
              <a:rPr lang="en-US" smtClean="0"/>
              <a:t>3/8/2024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33CCEF-7275-4092-9375-5DFCC019088C}" type="slidenum">
              <a:rPr lang="en-US" smtClean="0"/>
              <a:t>‹#›</a:t>
            </a:fld>
            <a:endParaRPr lang="en-US"/>
          </a:p>
        </p:txBody>
      </p:sp>
    </p:spTree>
    <p:extLst>
      <p:ext uri="{BB962C8B-B14F-4D97-AF65-F5344CB8AC3E}">
        <p14:creationId xmlns:p14="http://schemas.microsoft.com/office/powerpoint/2010/main" val="792061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E9C4F1-BC11-46C2-84EC-F795E35CA17B}" type="datetimeFigureOut">
              <a:rPr lang="en-US" smtClean="0"/>
              <a:t>3/8/2024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33CCEF-7275-4092-9375-5DFCC019088C}" type="slidenum">
              <a:rPr lang="en-US" smtClean="0"/>
              <a:t>‹#›</a:t>
            </a:fld>
            <a:endParaRPr lang="en-US"/>
          </a:p>
        </p:txBody>
      </p:sp>
    </p:spTree>
    <p:extLst>
      <p:ext uri="{BB962C8B-B14F-4D97-AF65-F5344CB8AC3E}">
        <p14:creationId xmlns:p14="http://schemas.microsoft.com/office/powerpoint/2010/main" val="208430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9C4F1-BC11-46C2-84EC-F795E35CA17B}"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3CCEF-7275-4092-9375-5DFCC019088C}" type="slidenum">
              <a:rPr lang="en-US" smtClean="0"/>
              <a:t>‹#›</a:t>
            </a:fld>
            <a:endParaRPr lang="en-US"/>
          </a:p>
        </p:txBody>
      </p:sp>
    </p:spTree>
    <p:extLst>
      <p:ext uri="{BB962C8B-B14F-4D97-AF65-F5344CB8AC3E}">
        <p14:creationId xmlns:p14="http://schemas.microsoft.com/office/powerpoint/2010/main" val="1337744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E9C4F1-BC11-46C2-84EC-F795E35CA17B}"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3CCEF-7275-4092-9375-5DFCC01908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61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1E9C4F1-BC11-46C2-84EC-F795E35CA17B}" type="datetimeFigureOut">
              <a:rPr lang="en-US" smtClean="0"/>
              <a:t>3/8/2024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D33CCEF-7275-4092-9375-5DFCC019088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325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2B4A-C849-9494-8595-BB7CD3C89A2B}"/>
              </a:ext>
            </a:extLst>
          </p:cNvPr>
          <p:cNvSpPr>
            <a:spLocks noGrp="1"/>
          </p:cNvSpPr>
          <p:nvPr>
            <p:ph type="ctrTitle"/>
          </p:nvPr>
        </p:nvSpPr>
        <p:spPr/>
        <p:txBody>
          <a:bodyPr/>
          <a:lstStyle/>
          <a:p>
            <a:r>
              <a:rPr lang="en-US" dirty="0"/>
              <a:t>Web Development</a:t>
            </a:r>
          </a:p>
        </p:txBody>
      </p:sp>
      <p:sp>
        <p:nvSpPr>
          <p:cNvPr id="3" name="Subtitle 2">
            <a:extLst>
              <a:ext uri="{FF2B5EF4-FFF2-40B4-BE49-F238E27FC236}">
                <a16:creationId xmlns:a16="http://schemas.microsoft.com/office/drawing/2014/main" id="{7E0F18C7-1995-E7A9-7CDC-AAC30D2F01AB}"/>
              </a:ext>
            </a:extLst>
          </p:cNvPr>
          <p:cNvSpPr>
            <a:spLocks noGrp="1"/>
          </p:cNvSpPr>
          <p:nvPr>
            <p:ph type="subTitle" idx="1"/>
          </p:nvPr>
        </p:nvSpPr>
        <p:spPr/>
        <p:txBody>
          <a:bodyPr/>
          <a:lstStyle/>
          <a:p>
            <a:r>
              <a:rPr lang="en-US" dirty="0"/>
              <a:t>By Uchenna Nnamani</a:t>
            </a:r>
          </a:p>
        </p:txBody>
      </p:sp>
    </p:spTree>
    <p:extLst>
      <p:ext uri="{BB962C8B-B14F-4D97-AF65-F5344CB8AC3E}">
        <p14:creationId xmlns:p14="http://schemas.microsoft.com/office/powerpoint/2010/main" val="993643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400C-323B-F811-527F-E7DD82640F72}"/>
              </a:ext>
            </a:extLst>
          </p:cNvPr>
          <p:cNvSpPr>
            <a:spLocks noGrp="1"/>
          </p:cNvSpPr>
          <p:nvPr>
            <p:ph type="title"/>
          </p:nvPr>
        </p:nvSpPr>
        <p:spPr/>
        <p:txBody>
          <a:bodyPr/>
          <a:lstStyle/>
          <a:p>
            <a:r>
              <a:rPr lang="en-US" dirty="0"/>
              <a:t>Evolution</a:t>
            </a:r>
          </a:p>
        </p:txBody>
      </p:sp>
      <p:pic>
        <p:nvPicPr>
          <p:cNvPr id="4" name="Content Placeholder 3">
            <a:extLst>
              <a:ext uri="{FF2B5EF4-FFF2-40B4-BE49-F238E27FC236}">
                <a16:creationId xmlns:a16="http://schemas.microsoft.com/office/drawing/2014/main" id="{DF524836-5AAB-EA18-BBA0-C268EBF88EBD}"/>
              </a:ext>
            </a:extLst>
          </p:cNvPr>
          <p:cNvPicPr>
            <a:picLocks noGrp="1" noChangeAspect="1"/>
          </p:cNvPicPr>
          <p:nvPr>
            <p:ph idx="1"/>
          </p:nvPr>
        </p:nvPicPr>
        <p:blipFill>
          <a:blip r:embed="rId2"/>
          <a:stretch>
            <a:fillRect/>
          </a:stretch>
        </p:blipFill>
        <p:spPr>
          <a:xfrm>
            <a:off x="1214553" y="2286000"/>
            <a:ext cx="9339032" cy="4022725"/>
          </a:xfrm>
          <a:prstGeom prst="rect">
            <a:avLst/>
          </a:prstGeom>
        </p:spPr>
      </p:pic>
    </p:spTree>
    <p:extLst>
      <p:ext uri="{BB962C8B-B14F-4D97-AF65-F5344CB8AC3E}">
        <p14:creationId xmlns:p14="http://schemas.microsoft.com/office/powerpoint/2010/main" val="429144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CB17-C7C4-488C-93B4-2C823606AEDC}"/>
              </a:ext>
            </a:extLst>
          </p:cNvPr>
          <p:cNvSpPr>
            <a:spLocks noGrp="1"/>
          </p:cNvSpPr>
          <p:nvPr>
            <p:ph type="title"/>
          </p:nvPr>
        </p:nvSpPr>
        <p:spPr/>
        <p:txBody>
          <a:bodyPr/>
          <a:lstStyle/>
          <a:p>
            <a:r>
              <a:rPr lang="en-US" dirty="0"/>
              <a:t>Web Language Ecosystem</a:t>
            </a:r>
          </a:p>
        </p:txBody>
      </p:sp>
      <p:sp>
        <p:nvSpPr>
          <p:cNvPr id="3" name="Content Placeholder 2">
            <a:extLst>
              <a:ext uri="{FF2B5EF4-FFF2-40B4-BE49-F238E27FC236}">
                <a16:creationId xmlns:a16="http://schemas.microsoft.com/office/drawing/2014/main" id="{3EBAF639-080A-0597-F687-F098B36653FC}"/>
              </a:ext>
            </a:extLst>
          </p:cNvPr>
          <p:cNvSpPr>
            <a:spLocks noGrp="1"/>
          </p:cNvSpPr>
          <p:nvPr>
            <p:ph idx="1"/>
          </p:nvPr>
        </p:nvSpPr>
        <p:spPr>
          <a:xfrm>
            <a:off x="845352" y="1961278"/>
            <a:ext cx="7866484" cy="4023360"/>
          </a:xfrm>
        </p:spPr>
        <p:txBody>
          <a:bodyPr>
            <a:normAutofit/>
          </a:bodyPr>
          <a:lstStyle/>
          <a:p>
            <a:pPr marL="0" indent="0">
              <a:buNone/>
            </a:pPr>
            <a:r>
              <a:rPr lang="en-US" dirty="0"/>
              <a:t>There are many IDEs, tools, Libraries and frameworks for web development </a:t>
            </a:r>
          </a:p>
          <a:p>
            <a:pPr marL="0" indent="0">
              <a:buNone/>
            </a:pPr>
            <a:r>
              <a:rPr lang="en-US" dirty="0"/>
              <a:t>- IDEs - VS Code, Visual Studio, Rider, Eclipse etc. </a:t>
            </a:r>
          </a:p>
          <a:p>
            <a:pPr marL="0" indent="0">
              <a:buNone/>
            </a:pPr>
            <a:r>
              <a:rPr lang="en-US" dirty="0"/>
              <a:t>- Packager and bundlers – </a:t>
            </a:r>
            <a:r>
              <a:rPr lang="en-US" dirty="0" err="1"/>
              <a:t>Npm</a:t>
            </a:r>
            <a:r>
              <a:rPr lang="en-US" dirty="0"/>
              <a:t> (node) , webpack, rollup, SWC</a:t>
            </a:r>
          </a:p>
          <a:p>
            <a:pPr marL="0" indent="0">
              <a:buNone/>
            </a:pPr>
            <a:r>
              <a:rPr lang="en-US" dirty="0"/>
              <a:t>- Tools - Typescript , Linters, Prettier etc.</a:t>
            </a:r>
          </a:p>
          <a:p>
            <a:pPr marL="0" indent="0">
              <a:buNone/>
            </a:pPr>
            <a:r>
              <a:rPr lang="en-US" dirty="0"/>
              <a:t>- Library - React, jQuery etc.</a:t>
            </a:r>
          </a:p>
          <a:p>
            <a:pPr marL="0" indent="0">
              <a:buNone/>
            </a:pPr>
            <a:r>
              <a:rPr lang="en-US" dirty="0"/>
              <a:t>- Angular , Vue  etc.</a:t>
            </a:r>
          </a:p>
          <a:p>
            <a:pPr marL="0" indent="0">
              <a:buNone/>
            </a:pPr>
            <a:r>
              <a:rPr lang="en-US" dirty="0"/>
              <a:t>- UI/UX – Figma, Adobe XD …</a:t>
            </a:r>
          </a:p>
        </p:txBody>
      </p:sp>
      <p:pic>
        <p:nvPicPr>
          <p:cNvPr id="4" name="Picture 3">
            <a:extLst>
              <a:ext uri="{FF2B5EF4-FFF2-40B4-BE49-F238E27FC236}">
                <a16:creationId xmlns:a16="http://schemas.microsoft.com/office/drawing/2014/main" id="{6DAB611E-0514-3FC9-0A5D-8DCFAF533317}"/>
              </a:ext>
            </a:extLst>
          </p:cNvPr>
          <p:cNvPicPr>
            <a:picLocks noChangeAspect="1"/>
          </p:cNvPicPr>
          <p:nvPr/>
        </p:nvPicPr>
        <p:blipFill>
          <a:blip r:embed="rId3"/>
          <a:stretch>
            <a:fillRect/>
          </a:stretch>
        </p:blipFill>
        <p:spPr>
          <a:xfrm>
            <a:off x="8105814" y="1621809"/>
            <a:ext cx="1357522" cy="763606"/>
          </a:xfrm>
          <a:prstGeom prst="rect">
            <a:avLst/>
          </a:prstGeom>
        </p:spPr>
      </p:pic>
      <p:pic>
        <p:nvPicPr>
          <p:cNvPr id="6" name="Picture 5">
            <a:extLst>
              <a:ext uri="{FF2B5EF4-FFF2-40B4-BE49-F238E27FC236}">
                <a16:creationId xmlns:a16="http://schemas.microsoft.com/office/drawing/2014/main" id="{E3FE4BEE-E6A1-7209-24CD-C3AA67706DC3}"/>
              </a:ext>
            </a:extLst>
          </p:cNvPr>
          <p:cNvPicPr>
            <a:picLocks noChangeAspect="1"/>
          </p:cNvPicPr>
          <p:nvPr/>
        </p:nvPicPr>
        <p:blipFill>
          <a:blip r:embed="rId4"/>
          <a:stretch>
            <a:fillRect/>
          </a:stretch>
        </p:blipFill>
        <p:spPr>
          <a:xfrm>
            <a:off x="9753894" y="1358904"/>
            <a:ext cx="1040405" cy="1040405"/>
          </a:xfrm>
          <a:prstGeom prst="rect">
            <a:avLst/>
          </a:prstGeom>
        </p:spPr>
      </p:pic>
      <p:pic>
        <p:nvPicPr>
          <p:cNvPr id="7" name="Picture 6">
            <a:extLst>
              <a:ext uri="{FF2B5EF4-FFF2-40B4-BE49-F238E27FC236}">
                <a16:creationId xmlns:a16="http://schemas.microsoft.com/office/drawing/2014/main" id="{1CF3ECC8-92F7-ED40-9DCB-9BB9131EA727}"/>
              </a:ext>
            </a:extLst>
          </p:cNvPr>
          <p:cNvPicPr>
            <a:picLocks noChangeAspect="1"/>
          </p:cNvPicPr>
          <p:nvPr/>
        </p:nvPicPr>
        <p:blipFill>
          <a:blip r:embed="rId5"/>
          <a:stretch>
            <a:fillRect/>
          </a:stretch>
        </p:blipFill>
        <p:spPr>
          <a:xfrm>
            <a:off x="7164098" y="3868663"/>
            <a:ext cx="1923488" cy="453810"/>
          </a:xfrm>
          <a:prstGeom prst="rect">
            <a:avLst/>
          </a:prstGeom>
        </p:spPr>
      </p:pic>
      <p:pic>
        <p:nvPicPr>
          <p:cNvPr id="9" name="Picture 8">
            <a:extLst>
              <a:ext uri="{FF2B5EF4-FFF2-40B4-BE49-F238E27FC236}">
                <a16:creationId xmlns:a16="http://schemas.microsoft.com/office/drawing/2014/main" id="{D2027600-C1C2-EEDC-640D-C165A5D715BF}"/>
              </a:ext>
            </a:extLst>
          </p:cNvPr>
          <p:cNvPicPr>
            <a:picLocks noChangeAspect="1"/>
          </p:cNvPicPr>
          <p:nvPr/>
        </p:nvPicPr>
        <p:blipFill>
          <a:blip r:embed="rId6"/>
          <a:stretch>
            <a:fillRect/>
          </a:stretch>
        </p:blipFill>
        <p:spPr>
          <a:xfrm>
            <a:off x="9654946" y="2379124"/>
            <a:ext cx="2499362" cy="1499617"/>
          </a:xfrm>
          <a:prstGeom prst="rect">
            <a:avLst/>
          </a:prstGeom>
        </p:spPr>
      </p:pic>
      <p:pic>
        <p:nvPicPr>
          <p:cNvPr id="10" name="Picture 9">
            <a:extLst>
              <a:ext uri="{FF2B5EF4-FFF2-40B4-BE49-F238E27FC236}">
                <a16:creationId xmlns:a16="http://schemas.microsoft.com/office/drawing/2014/main" id="{E08DD745-47D1-3A01-E52C-3260CC549C07}"/>
              </a:ext>
            </a:extLst>
          </p:cNvPr>
          <p:cNvPicPr>
            <a:picLocks noChangeAspect="1"/>
          </p:cNvPicPr>
          <p:nvPr/>
        </p:nvPicPr>
        <p:blipFill>
          <a:blip r:embed="rId7"/>
          <a:stretch>
            <a:fillRect/>
          </a:stretch>
        </p:blipFill>
        <p:spPr>
          <a:xfrm>
            <a:off x="9753894" y="3868663"/>
            <a:ext cx="1574808" cy="787404"/>
          </a:xfrm>
          <a:prstGeom prst="rect">
            <a:avLst/>
          </a:prstGeom>
        </p:spPr>
      </p:pic>
      <p:pic>
        <p:nvPicPr>
          <p:cNvPr id="11" name="Picture 10">
            <a:extLst>
              <a:ext uri="{FF2B5EF4-FFF2-40B4-BE49-F238E27FC236}">
                <a16:creationId xmlns:a16="http://schemas.microsoft.com/office/drawing/2014/main" id="{D4AD6BE4-0DE1-717D-F529-10400D357D95}"/>
              </a:ext>
            </a:extLst>
          </p:cNvPr>
          <p:cNvPicPr>
            <a:picLocks noChangeAspect="1"/>
          </p:cNvPicPr>
          <p:nvPr/>
        </p:nvPicPr>
        <p:blipFill>
          <a:blip r:embed="rId8"/>
          <a:stretch>
            <a:fillRect/>
          </a:stretch>
        </p:blipFill>
        <p:spPr>
          <a:xfrm>
            <a:off x="7582607" y="4702712"/>
            <a:ext cx="1129229" cy="1129229"/>
          </a:xfrm>
          <a:prstGeom prst="rect">
            <a:avLst/>
          </a:prstGeom>
        </p:spPr>
      </p:pic>
      <p:pic>
        <p:nvPicPr>
          <p:cNvPr id="12" name="Picture 11">
            <a:extLst>
              <a:ext uri="{FF2B5EF4-FFF2-40B4-BE49-F238E27FC236}">
                <a16:creationId xmlns:a16="http://schemas.microsoft.com/office/drawing/2014/main" id="{665FC1C9-0EB9-4B7B-6BB3-541048E5B068}"/>
              </a:ext>
            </a:extLst>
          </p:cNvPr>
          <p:cNvPicPr>
            <a:picLocks noChangeAspect="1"/>
          </p:cNvPicPr>
          <p:nvPr/>
        </p:nvPicPr>
        <p:blipFill>
          <a:blip r:embed="rId9"/>
          <a:stretch>
            <a:fillRect/>
          </a:stretch>
        </p:blipFill>
        <p:spPr>
          <a:xfrm flipH="1">
            <a:off x="8407955" y="2807947"/>
            <a:ext cx="1151186" cy="997500"/>
          </a:xfrm>
          <a:prstGeom prst="rect">
            <a:avLst/>
          </a:prstGeom>
        </p:spPr>
      </p:pic>
      <p:pic>
        <p:nvPicPr>
          <p:cNvPr id="13" name="Picture 12">
            <a:extLst>
              <a:ext uri="{FF2B5EF4-FFF2-40B4-BE49-F238E27FC236}">
                <a16:creationId xmlns:a16="http://schemas.microsoft.com/office/drawing/2014/main" id="{3100C7FB-C995-2445-CE70-6A15C296D992}"/>
              </a:ext>
            </a:extLst>
          </p:cNvPr>
          <p:cNvPicPr>
            <a:picLocks noChangeAspect="1"/>
          </p:cNvPicPr>
          <p:nvPr/>
        </p:nvPicPr>
        <p:blipFill>
          <a:blip r:embed="rId10"/>
          <a:stretch>
            <a:fillRect/>
          </a:stretch>
        </p:blipFill>
        <p:spPr>
          <a:xfrm>
            <a:off x="8797820" y="4322473"/>
            <a:ext cx="2084831" cy="2084831"/>
          </a:xfrm>
          <a:prstGeom prst="rect">
            <a:avLst/>
          </a:prstGeom>
        </p:spPr>
      </p:pic>
    </p:spTree>
    <p:extLst>
      <p:ext uri="{BB962C8B-B14F-4D97-AF65-F5344CB8AC3E}">
        <p14:creationId xmlns:p14="http://schemas.microsoft.com/office/powerpoint/2010/main" val="2815211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E046-D1E1-4EC4-F1C0-47E7769F18C8}"/>
              </a:ext>
            </a:extLst>
          </p:cNvPr>
          <p:cNvSpPr>
            <a:spLocks noGrp="1"/>
          </p:cNvSpPr>
          <p:nvPr>
            <p:ph type="title"/>
          </p:nvPr>
        </p:nvSpPr>
        <p:spPr>
          <a:xfrm>
            <a:off x="3778345" y="519115"/>
            <a:ext cx="5244470" cy="1499616"/>
          </a:xfrm>
        </p:spPr>
        <p:txBody>
          <a:bodyPr/>
          <a:lstStyle/>
          <a:p>
            <a:r>
              <a:rPr lang="en-US" dirty="0"/>
              <a:t>Server or backend</a:t>
            </a:r>
          </a:p>
        </p:txBody>
      </p:sp>
      <p:pic>
        <p:nvPicPr>
          <p:cNvPr id="4" name="Picture 3">
            <a:extLst>
              <a:ext uri="{FF2B5EF4-FFF2-40B4-BE49-F238E27FC236}">
                <a16:creationId xmlns:a16="http://schemas.microsoft.com/office/drawing/2014/main" id="{41638E79-81BA-E5E8-05E6-6E15AA470992}"/>
              </a:ext>
            </a:extLst>
          </p:cNvPr>
          <p:cNvPicPr>
            <a:picLocks noChangeAspect="1"/>
          </p:cNvPicPr>
          <p:nvPr/>
        </p:nvPicPr>
        <p:blipFill rotWithShape="1">
          <a:blip r:embed="rId2"/>
          <a:srcRect b="19815"/>
          <a:stretch/>
        </p:blipFill>
        <p:spPr>
          <a:xfrm>
            <a:off x="1986407" y="1492861"/>
            <a:ext cx="7774538" cy="4302011"/>
          </a:xfrm>
          <a:prstGeom prst="rect">
            <a:avLst/>
          </a:prstGeom>
        </p:spPr>
      </p:pic>
      <p:pic>
        <p:nvPicPr>
          <p:cNvPr id="6" name="Picture 5">
            <a:extLst>
              <a:ext uri="{FF2B5EF4-FFF2-40B4-BE49-F238E27FC236}">
                <a16:creationId xmlns:a16="http://schemas.microsoft.com/office/drawing/2014/main" id="{A0C8B300-A064-3367-148E-ED7402B93F35}"/>
              </a:ext>
            </a:extLst>
          </p:cNvPr>
          <p:cNvPicPr>
            <a:picLocks noChangeAspect="1"/>
          </p:cNvPicPr>
          <p:nvPr/>
        </p:nvPicPr>
        <p:blipFill>
          <a:blip r:embed="rId3"/>
          <a:stretch>
            <a:fillRect/>
          </a:stretch>
        </p:blipFill>
        <p:spPr>
          <a:xfrm>
            <a:off x="8525254" y="2627200"/>
            <a:ext cx="1971950" cy="523948"/>
          </a:xfrm>
          <a:prstGeom prst="rect">
            <a:avLst/>
          </a:prstGeom>
        </p:spPr>
      </p:pic>
      <p:pic>
        <p:nvPicPr>
          <p:cNvPr id="8" name="Picture 7">
            <a:extLst>
              <a:ext uri="{FF2B5EF4-FFF2-40B4-BE49-F238E27FC236}">
                <a16:creationId xmlns:a16="http://schemas.microsoft.com/office/drawing/2014/main" id="{A55E01F6-7E50-8501-669F-9DF6E819A992}"/>
              </a:ext>
            </a:extLst>
          </p:cNvPr>
          <p:cNvPicPr>
            <a:picLocks noChangeAspect="1"/>
          </p:cNvPicPr>
          <p:nvPr/>
        </p:nvPicPr>
        <p:blipFill>
          <a:blip r:embed="rId4"/>
          <a:stretch>
            <a:fillRect/>
          </a:stretch>
        </p:blipFill>
        <p:spPr>
          <a:xfrm>
            <a:off x="8489180" y="3998670"/>
            <a:ext cx="2543530" cy="733527"/>
          </a:xfrm>
          <a:prstGeom prst="rect">
            <a:avLst/>
          </a:prstGeom>
        </p:spPr>
      </p:pic>
    </p:spTree>
    <p:extLst>
      <p:ext uri="{BB962C8B-B14F-4D97-AF65-F5344CB8AC3E}">
        <p14:creationId xmlns:p14="http://schemas.microsoft.com/office/powerpoint/2010/main" val="1138161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17F2-8FE3-5ABB-CFC5-C957583763E2}"/>
              </a:ext>
            </a:extLst>
          </p:cNvPr>
          <p:cNvSpPr>
            <a:spLocks noGrp="1"/>
          </p:cNvSpPr>
          <p:nvPr>
            <p:ph type="title"/>
          </p:nvPr>
        </p:nvSpPr>
        <p:spPr>
          <a:xfrm>
            <a:off x="1024128" y="585216"/>
            <a:ext cx="4180025" cy="1499616"/>
          </a:xfrm>
        </p:spPr>
        <p:txBody>
          <a:bodyPr/>
          <a:lstStyle/>
          <a:p>
            <a:r>
              <a:rPr lang="en-US" dirty="0"/>
              <a:t>Full stack development</a:t>
            </a:r>
          </a:p>
        </p:txBody>
      </p:sp>
      <p:pic>
        <p:nvPicPr>
          <p:cNvPr id="1026" name="Picture 2" descr="Bader AlSalhan بدر الصلحان on X: &quot;FrontEnd + BackEnd + Database + Tools =  FullStack Developer #Marketing #socialmediamarketing #opensource  #DEVCommunity #javascript #MachineLearning #Flutter #Python #AWS #DevOps  #100DaysOfCode #Great #cryptocurrecy ...">
            <a:extLst>
              <a:ext uri="{FF2B5EF4-FFF2-40B4-BE49-F238E27FC236}">
                <a16:creationId xmlns:a16="http://schemas.microsoft.com/office/drawing/2014/main" id="{B4986729-B679-D0E8-2C04-330036D21CE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818"/>
          <a:stretch/>
        </p:blipFill>
        <p:spPr bwMode="auto">
          <a:xfrm>
            <a:off x="5204153" y="646538"/>
            <a:ext cx="5834749" cy="556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0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2B34-F355-22CD-A261-E9763E3BEC9B}"/>
              </a:ext>
            </a:extLst>
          </p:cNvPr>
          <p:cNvSpPr>
            <a:spLocks noGrp="1"/>
          </p:cNvSpPr>
          <p:nvPr>
            <p:ph type="title"/>
          </p:nvPr>
        </p:nvSpPr>
        <p:spPr>
          <a:xfrm>
            <a:off x="4020715" y="2590286"/>
            <a:ext cx="6665645" cy="1499616"/>
          </a:xfrm>
        </p:spPr>
        <p:txBody>
          <a:bodyPr/>
          <a:lstStyle/>
          <a:p>
            <a:r>
              <a:rPr lang="en-US" dirty="0"/>
              <a:t>Second Segment - Hands on</a:t>
            </a:r>
          </a:p>
        </p:txBody>
      </p:sp>
    </p:spTree>
    <p:extLst>
      <p:ext uri="{BB962C8B-B14F-4D97-AF65-F5344CB8AC3E}">
        <p14:creationId xmlns:p14="http://schemas.microsoft.com/office/powerpoint/2010/main" val="3903338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33CF-424D-9674-F77B-214390A56E0F}"/>
              </a:ext>
            </a:extLst>
          </p:cNvPr>
          <p:cNvSpPr>
            <a:spLocks noGrp="1"/>
          </p:cNvSpPr>
          <p:nvPr>
            <p:ph type="title"/>
          </p:nvPr>
        </p:nvSpPr>
        <p:spPr>
          <a:xfrm>
            <a:off x="947010" y="519114"/>
            <a:ext cx="2666523" cy="1499616"/>
          </a:xfrm>
        </p:spPr>
        <p:txBody>
          <a:bodyPr/>
          <a:lstStyle/>
          <a:p>
            <a:r>
              <a:rPr lang="en-US" dirty="0"/>
              <a:t>Front End</a:t>
            </a:r>
          </a:p>
        </p:txBody>
      </p:sp>
      <p:pic>
        <p:nvPicPr>
          <p:cNvPr id="5" name="Content Placeholder 4">
            <a:extLst>
              <a:ext uri="{FF2B5EF4-FFF2-40B4-BE49-F238E27FC236}">
                <a16:creationId xmlns:a16="http://schemas.microsoft.com/office/drawing/2014/main" id="{11D96D77-7476-B0BE-6469-54ABB0A255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5842"/>
          <a:stretch/>
        </p:blipFill>
        <p:spPr>
          <a:xfrm>
            <a:off x="4340646" y="0"/>
            <a:ext cx="4938950" cy="6775373"/>
          </a:xfrm>
          <a:ln>
            <a:solidFill>
              <a:schemeClr val="tx1"/>
            </a:solidFill>
          </a:ln>
        </p:spPr>
      </p:pic>
    </p:spTree>
    <p:extLst>
      <p:ext uri="{BB962C8B-B14F-4D97-AF65-F5344CB8AC3E}">
        <p14:creationId xmlns:p14="http://schemas.microsoft.com/office/powerpoint/2010/main" val="377472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D177-9B50-46F9-AADF-0A74171E76E0}"/>
              </a:ext>
            </a:extLst>
          </p:cNvPr>
          <p:cNvSpPr>
            <a:spLocks noGrp="1"/>
          </p:cNvSpPr>
          <p:nvPr>
            <p:ph type="title"/>
          </p:nvPr>
        </p:nvSpPr>
        <p:spPr/>
        <p:txBody>
          <a:bodyPr/>
          <a:lstStyle/>
          <a:p>
            <a:r>
              <a:rPr lang="en-US" dirty="0"/>
              <a:t>Back-end</a:t>
            </a:r>
          </a:p>
        </p:txBody>
      </p:sp>
      <p:sp>
        <p:nvSpPr>
          <p:cNvPr id="3" name="Content Placeholder 2">
            <a:extLst>
              <a:ext uri="{FF2B5EF4-FFF2-40B4-BE49-F238E27FC236}">
                <a16:creationId xmlns:a16="http://schemas.microsoft.com/office/drawing/2014/main" id="{857454FC-7636-A79B-570E-C06D49528AF9}"/>
              </a:ext>
            </a:extLst>
          </p:cNvPr>
          <p:cNvSpPr>
            <a:spLocks noGrp="1"/>
          </p:cNvSpPr>
          <p:nvPr>
            <p:ph idx="1"/>
          </p:nvPr>
        </p:nvSpPr>
        <p:spPr/>
        <p:txBody>
          <a:bodyPr/>
          <a:lstStyle/>
          <a:p>
            <a:r>
              <a:rPr lang="en-US" dirty="0"/>
              <a:t>Setup Node and Express </a:t>
            </a:r>
          </a:p>
        </p:txBody>
      </p:sp>
      <p:pic>
        <p:nvPicPr>
          <p:cNvPr id="5" name="Picture 4">
            <a:extLst>
              <a:ext uri="{FF2B5EF4-FFF2-40B4-BE49-F238E27FC236}">
                <a16:creationId xmlns:a16="http://schemas.microsoft.com/office/drawing/2014/main" id="{CC27B904-94CA-82D0-3CD2-76E3F53A2F25}"/>
              </a:ext>
            </a:extLst>
          </p:cNvPr>
          <p:cNvPicPr>
            <a:picLocks noChangeAspect="1"/>
          </p:cNvPicPr>
          <p:nvPr/>
        </p:nvPicPr>
        <p:blipFill>
          <a:blip r:embed="rId3"/>
          <a:stretch>
            <a:fillRect/>
          </a:stretch>
        </p:blipFill>
        <p:spPr>
          <a:xfrm>
            <a:off x="2512089" y="2707915"/>
            <a:ext cx="6389540" cy="3451379"/>
          </a:xfrm>
          <a:prstGeom prst="rect">
            <a:avLst/>
          </a:prstGeom>
        </p:spPr>
      </p:pic>
    </p:spTree>
    <p:extLst>
      <p:ext uri="{BB962C8B-B14F-4D97-AF65-F5344CB8AC3E}">
        <p14:creationId xmlns:p14="http://schemas.microsoft.com/office/powerpoint/2010/main" val="3971389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811C-499D-8A0F-8EB0-C4F56FF2CAC0}"/>
              </a:ext>
            </a:extLst>
          </p:cNvPr>
          <p:cNvSpPr>
            <a:spLocks noGrp="1"/>
          </p:cNvSpPr>
          <p:nvPr>
            <p:ph type="title"/>
          </p:nvPr>
        </p:nvSpPr>
        <p:spPr/>
        <p:txBody>
          <a:bodyPr/>
          <a:lstStyle/>
          <a:p>
            <a:r>
              <a:rPr lang="en-US" dirty="0"/>
              <a:t>Why Web?</a:t>
            </a:r>
          </a:p>
        </p:txBody>
      </p:sp>
      <p:sp>
        <p:nvSpPr>
          <p:cNvPr id="3" name="Content Placeholder 2">
            <a:extLst>
              <a:ext uri="{FF2B5EF4-FFF2-40B4-BE49-F238E27FC236}">
                <a16:creationId xmlns:a16="http://schemas.microsoft.com/office/drawing/2014/main" id="{B52B632B-B1AE-8D74-11E4-727D72679678}"/>
              </a:ext>
            </a:extLst>
          </p:cNvPr>
          <p:cNvSpPr>
            <a:spLocks noGrp="1"/>
          </p:cNvSpPr>
          <p:nvPr>
            <p:ph idx="1"/>
          </p:nvPr>
        </p:nvSpPr>
        <p:spPr/>
        <p:txBody>
          <a:bodyPr/>
          <a:lstStyle/>
          <a:p>
            <a:pPr>
              <a:buFont typeface="Wingdings" panose="05000000000000000000" pitchFamily="2" charset="2"/>
              <a:buChar char="q"/>
            </a:pPr>
            <a:r>
              <a:rPr lang="en-US" b="1" i="0" dirty="0">
                <a:solidFill>
                  <a:srgbClr val="111111"/>
                </a:solidFill>
                <a:effectLst/>
                <a:latin typeface="-apple-system"/>
              </a:rPr>
              <a:t>Responsive Design and Progressive Web Apps (PWAs)</a:t>
            </a:r>
          </a:p>
          <a:p>
            <a:pPr>
              <a:buFont typeface="Wingdings" panose="05000000000000000000" pitchFamily="2" charset="2"/>
              <a:buChar char="q"/>
            </a:pPr>
            <a:r>
              <a:rPr lang="en-US" b="1" i="0" dirty="0">
                <a:solidFill>
                  <a:srgbClr val="111111"/>
                </a:solidFill>
                <a:effectLst/>
                <a:latin typeface="-apple-system"/>
              </a:rPr>
              <a:t>Content Management Systems (CMS)</a:t>
            </a:r>
            <a:endParaRPr lang="en-US" b="1" dirty="0">
              <a:solidFill>
                <a:srgbClr val="111111"/>
              </a:solidFill>
              <a:latin typeface="-apple-system"/>
            </a:endParaRPr>
          </a:p>
          <a:p>
            <a:pPr>
              <a:buFont typeface="Wingdings" panose="05000000000000000000" pitchFamily="2" charset="2"/>
              <a:buChar char="q"/>
            </a:pPr>
            <a:r>
              <a:rPr lang="en-US" b="1" i="0" dirty="0">
                <a:solidFill>
                  <a:srgbClr val="111111"/>
                </a:solidFill>
                <a:effectLst/>
                <a:latin typeface="-apple-system"/>
              </a:rPr>
              <a:t>E-commerce Platforms</a:t>
            </a:r>
          </a:p>
          <a:p>
            <a:pPr>
              <a:buFont typeface="Wingdings" panose="05000000000000000000" pitchFamily="2" charset="2"/>
              <a:buChar char="q"/>
            </a:pPr>
            <a:r>
              <a:rPr lang="en-US" b="1" i="0" dirty="0">
                <a:solidFill>
                  <a:srgbClr val="111111"/>
                </a:solidFill>
                <a:effectLst/>
                <a:latin typeface="-apple-system"/>
              </a:rPr>
              <a:t>Search Engine Optimization (SEO) Strategies</a:t>
            </a:r>
            <a:endParaRPr lang="en-US" b="1" dirty="0">
              <a:solidFill>
                <a:srgbClr val="111111"/>
              </a:solidFill>
              <a:latin typeface="-apple-system"/>
            </a:endParaRPr>
          </a:p>
          <a:p>
            <a:pPr>
              <a:buFont typeface="Wingdings" panose="05000000000000000000" pitchFamily="2" charset="2"/>
              <a:buChar char="q"/>
            </a:pPr>
            <a:r>
              <a:rPr lang="en-US" b="1" i="0" dirty="0">
                <a:solidFill>
                  <a:srgbClr val="111111"/>
                </a:solidFill>
                <a:effectLst/>
                <a:latin typeface="-apple-system"/>
              </a:rPr>
              <a:t>Cloud-based Web Hosting Solutions</a:t>
            </a:r>
            <a:endParaRPr lang="en-US" dirty="0"/>
          </a:p>
        </p:txBody>
      </p:sp>
    </p:spTree>
    <p:extLst>
      <p:ext uri="{BB962C8B-B14F-4D97-AF65-F5344CB8AC3E}">
        <p14:creationId xmlns:p14="http://schemas.microsoft.com/office/powerpoint/2010/main" val="4286220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D5B2-8DFB-DE00-4E51-F2EE5A78C6E5}"/>
              </a:ext>
            </a:extLst>
          </p:cNvPr>
          <p:cNvSpPr>
            <a:spLocks noGrp="1"/>
          </p:cNvSpPr>
          <p:nvPr>
            <p:ph type="title"/>
          </p:nvPr>
        </p:nvSpPr>
        <p:spPr/>
        <p:txBody>
          <a:bodyPr/>
          <a:lstStyle/>
          <a:p>
            <a:r>
              <a:rPr lang="en-US" dirty="0"/>
              <a:t>the web Language – Front End</a:t>
            </a:r>
          </a:p>
        </p:txBody>
      </p:sp>
      <p:sp>
        <p:nvSpPr>
          <p:cNvPr id="3" name="Content Placeholder 2">
            <a:extLst>
              <a:ext uri="{FF2B5EF4-FFF2-40B4-BE49-F238E27FC236}">
                <a16:creationId xmlns:a16="http://schemas.microsoft.com/office/drawing/2014/main" id="{F83664F0-4E34-A221-32AB-02A420338BFC}"/>
              </a:ext>
            </a:extLst>
          </p:cNvPr>
          <p:cNvSpPr>
            <a:spLocks noGrp="1"/>
          </p:cNvSpPr>
          <p:nvPr>
            <p:ph idx="1"/>
          </p:nvPr>
        </p:nvSpPr>
        <p:spPr/>
        <p:txBody>
          <a:bodyPr/>
          <a:lstStyle/>
          <a:p>
            <a:r>
              <a:rPr lang="en-US" dirty="0"/>
              <a:t>Main: </a:t>
            </a:r>
          </a:p>
          <a:p>
            <a:r>
              <a:rPr lang="en-US" dirty="0"/>
              <a:t>- Hypertext Markup Language </a:t>
            </a:r>
          </a:p>
          <a:p>
            <a:r>
              <a:rPr lang="en-US" dirty="0"/>
              <a:t>- CSS</a:t>
            </a:r>
          </a:p>
          <a:p>
            <a:r>
              <a:rPr lang="en-US" dirty="0"/>
              <a:t>- JavaScript</a:t>
            </a:r>
          </a:p>
          <a:p>
            <a:endParaRPr lang="en-US" dirty="0"/>
          </a:p>
        </p:txBody>
      </p:sp>
      <p:pic>
        <p:nvPicPr>
          <p:cNvPr id="4" name="Picture 3">
            <a:extLst>
              <a:ext uri="{FF2B5EF4-FFF2-40B4-BE49-F238E27FC236}">
                <a16:creationId xmlns:a16="http://schemas.microsoft.com/office/drawing/2014/main" id="{1E1B89ED-729B-9812-F3D9-C6AAE58C3B8A}"/>
              </a:ext>
            </a:extLst>
          </p:cNvPr>
          <p:cNvPicPr>
            <a:picLocks noChangeAspect="1"/>
          </p:cNvPicPr>
          <p:nvPr/>
        </p:nvPicPr>
        <p:blipFill>
          <a:blip r:embed="rId2"/>
          <a:stretch>
            <a:fillRect/>
          </a:stretch>
        </p:blipFill>
        <p:spPr>
          <a:xfrm>
            <a:off x="8970236" y="1506908"/>
            <a:ext cx="1922092" cy="1922092"/>
          </a:xfrm>
          <a:prstGeom prst="rect">
            <a:avLst/>
          </a:prstGeom>
        </p:spPr>
      </p:pic>
      <p:pic>
        <p:nvPicPr>
          <p:cNvPr id="5" name="Picture 4">
            <a:extLst>
              <a:ext uri="{FF2B5EF4-FFF2-40B4-BE49-F238E27FC236}">
                <a16:creationId xmlns:a16="http://schemas.microsoft.com/office/drawing/2014/main" id="{70EB0E7B-5DDB-F8BA-325A-B48C6B19269D}"/>
              </a:ext>
            </a:extLst>
          </p:cNvPr>
          <p:cNvPicPr>
            <a:picLocks noChangeAspect="1"/>
          </p:cNvPicPr>
          <p:nvPr/>
        </p:nvPicPr>
        <p:blipFill>
          <a:blip r:embed="rId3"/>
          <a:stretch>
            <a:fillRect/>
          </a:stretch>
        </p:blipFill>
        <p:spPr>
          <a:xfrm>
            <a:off x="6499461" y="2456689"/>
            <a:ext cx="1721593" cy="2428881"/>
          </a:xfrm>
          <a:prstGeom prst="rect">
            <a:avLst/>
          </a:prstGeom>
        </p:spPr>
      </p:pic>
      <p:pic>
        <p:nvPicPr>
          <p:cNvPr id="6" name="Picture 5">
            <a:extLst>
              <a:ext uri="{FF2B5EF4-FFF2-40B4-BE49-F238E27FC236}">
                <a16:creationId xmlns:a16="http://schemas.microsoft.com/office/drawing/2014/main" id="{C6D30C14-B6EF-17E8-F083-9CA7536ACDFA}"/>
              </a:ext>
            </a:extLst>
          </p:cNvPr>
          <p:cNvPicPr>
            <a:picLocks noChangeAspect="1"/>
          </p:cNvPicPr>
          <p:nvPr/>
        </p:nvPicPr>
        <p:blipFill>
          <a:blip r:embed="rId4"/>
          <a:stretch>
            <a:fillRect/>
          </a:stretch>
        </p:blipFill>
        <p:spPr>
          <a:xfrm>
            <a:off x="7974961" y="3948156"/>
            <a:ext cx="3559445" cy="2001051"/>
          </a:xfrm>
          <a:prstGeom prst="rect">
            <a:avLst/>
          </a:prstGeom>
        </p:spPr>
      </p:pic>
    </p:spTree>
    <p:extLst>
      <p:ext uri="{BB962C8B-B14F-4D97-AF65-F5344CB8AC3E}">
        <p14:creationId xmlns:p14="http://schemas.microsoft.com/office/powerpoint/2010/main" val="376952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D9F2-94D3-7E52-311B-EC672D4260B2}"/>
              </a:ext>
            </a:extLst>
          </p:cNvPr>
          <p:cNvPicPr>
            <a:picLocks noChangeAspect="1"/>
          </p:cNvPicPr>
          <p:nvPr/>
        </p:nvPicPr>
        <p:blipFill>
          <a:blip r:embed="rId3"/>
          <a:stretch>
            <a:fillRect/>
          </a:stretch>
        </p:blipFill>
        <p:spPr>
          <a:xfrm>
            <a:off x="1024128" y="672868"/>
            <a:ext cx="1324311" cy="1324311"/>
          </a:xfrm>
          <a:prstGeom prst="rect">
            <a:avLst/>
          </a:prstGeom>
        </p:spPr>
      </p:pic>
      <p:sp>
        <p:nvSpPr>
          <p:cNvPr id="2" name="Title 1">
            <a:extLst>
              <a:ext uri="{FF2B5EF4-FFF2-40B4-BE49-F238E27FC236}">
                <a16:creationId xmlns:a16="http://schemas.microsoft.com/office/drawing/2014/main" id="{D0720EEA-4EFE-6023-683C-1F475EC53E0D}"/>
              </a:ext>
            </a:extLst>
          </p:cNvPr>
          <p:cNvSpPr>
            <a:spLocks noGrp="1"/>
          </p:cNvSpPr>
          <p:nvPr>
            <p:ph type="title"/>
          </p:nvPr>
        </p:nvSpPr>
        <p:spPr/>
        <p:txBody>
          <a:bodyPr/>
          <a:lstStyle/>
          <a:p>
            <a:r>
              <a:rPr lang="en-US" dirty="0"/>
              <a:t>            </a:t>
            </a:r>
            <a:r>
              <a:rPr lang="en-US" b="1" dirty="0"/>
              <a:t>H</a:t>
            </a:r>
            <a:r>
              <a:rPr lang="en-US" dirty="0"/>
              <a:t>yper </a:t>
            </a:r>
            <a:r>
              <a:rPr lang="en-US" b="1" dirty="0"/>
              <a:t>T</a:t>
            </a:r>
            <a:r>
              <a:rPr lang="en-US" dirty="0"/>
              <a:t>ext </a:t>
            </a:r>
            <a:r>
              <a:rPr lang="en-US" b="1" dirty="0"/>
              <a:t>M</a:t>
            </a:r>
            <a:r>
              <a:rPr lang="en-US" dirty="0"/>
              <a:t>arkup </a:t>
            </a:r>
            <a:r>
              <a:rPr lang="en-US" b="1" dirty="0"/>
              <a:t>L</a:t>
            </a:r>
            <a:r>
              <a:rPr lang="en-US" dirty="0"/>
              <a:t>anguage</a:t>
            </a:r>
          </a:p>
        </p:txBody>
      </p:sp>
      <p:sp>
        <p:nvSpPr>
          <p:cNvPr id="7" name="Content Placeholder 6">
            <a:extLst>
              <a:ext uri="{FF2B5EF4-FFF2-40B4-BE49-F238E27FC236}">
                <a16:creationId xmlns:a16="http://schemas.microsoft.com/office/drawing/2014/main" id="{ADFF57FE-9738-5720-D7D6-2F5B11739BFC}"/>
              </a:ext>
            </a:extLst>
          </p:cNvPr>
          <p:cNvSpPr>
            <a:spLocks noGrp="1"/>
          </p:cNvSpPr>
          <p:nvPr>
            <p:ph idx="1"/>
          </p:nvPr>
        </p:nvSpPr>
        <p:spPr>
          <a:xfrm>
            <a:off x="1332600" y="2172484"/>
            <a:ext cx="8494445" cy="4023360"/>
          </a:xfrm>
        </p:spPr>
        <p:txBody>
          <a:bodyPr/>
          <a:lstStyle/>
          <a:p>
            <a:r>
              <a:rPr lang="en-US" dirty="0"/>
              <a:t>HTML stands for </a:t>
            </a:r>
            <a:r>
              <a:rPr lang="en-US" dirty="0" err="1"/>
              <a:t>HyperText</a:t>
            </a:r>
            <a:r>
              <a:rPr lang="en-US" dirty="0"/>
              <a:t> Markup Language and it is the standard language for creating web pages and web applications  HTML  it is a “formatting” language not a programming language.</a:t>
            </a:r>
          </a:p>
          <a:p>
            <a:endParaRPr lang="en-US" dirty="0"/>
          </a:p>
          <a:p>
            <a:r>
              <a:rPr lang="en-US" dirty="0"/>
              <a:t>HTML was invented by Tim Berners-Lee in 1989</a:t>
            </a:r>
          </a:p>
          <a:p>
            <a:endParaRPr lang="en-US" dirty="0"/>
          </a:p>
          <a:p>
            <a:r>
              <a:rPr lang="en-US" dirty="0"/>
              <a:t>HTML is based on the concept of hypertext, which is a way of presenting information that allows users to navigate through different topics by clicking on links</a:t>
            </a:r>
          </a:p>
        </p:txBody>
      </p:sp>
    </p:spTree>
    <p:extLst>
      <p:ext uri="{BB962C8B-B14F-4D97-AF65-F5344CB8AC3E}">
        <p14:creationId xmlns:p14="http://schemas.microsoft.com/office/powerpoint/2010/main" val="3975840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E448-5048-DE60-61A4-0D3F778C6C90}"/>
              </a:ext>
            </a:extLst>
          </p:cNvPr>
          <p:cNvSpPr>
            <a:spLocks noGrp="1"/>
          </p:cNvSpPr>
          <p:nvPr>
            <p:ph type="title"/>
          </p:nvPr>
        </p:nvSpPr>
        <p:spPr/>
        <p:txBody>
          <a:bodyPr/>
          <a:lstStyle/>
          <a:p>
            <a:r>
              <a:rPr lang="en-US" dirty="0"/>
              <a:t>Evolution</a:t>
            </a:r>
          </a:p>
        </p:txBody>
      </p:sp>
      <p:pic>
        <p:nvPicPr>
          <p:cNvPr id="11" name="Content Placeholder 10">
            <a:extLst>
              <a:ext uri="{FF2B5EF4-FFF2-40B4-BE49-F238E27FC236}">
                <a16:creationId xmlns:a16="http://schemas.microsoft.com/office/drawing/2014/main" id="{64B5DABD-3DB4-F82E-4B18-94A1E99AEB91}"/>
              </a:ext>
            </a:extLst>
          </p:cNvPr>
          <p:cNvPicPr>
            <a:picLocks noGrp="1" noChangeAspect="1"/>
          </p:cNvPicPr>
          <p:nvPr>
            <p:ph idx="1"/>
          </p:nvPr>
        </p:nvPicPr>
        <p:blipFill>
          <a:blip r:embed="rId3"/>
          <a:stretch>
            <a:fillRect/>
          </a:stretch>
        </p:blipFill>
        <p:spPr>
          <a:xfrm>
            <a:off x="1102059" y="2313543"/>
            <a:ext cx="10379117" cy="3079138"/>
          </a:xfrm>
          <a:prstGeom prst="rect">
            <a:avLst/>
          </a:prstGeom>
        </p:spPr>
      </p:pic>
    </p:spTree>
    <p:extLst>
      <p:ext uri="{BB962C8B-B14F-4D97-AF65-F5344CB8AC3E}">
        <p14:creationId xmlns:p14="http://schemas.microsoft.com/office/powerpoint/2010/main" val="710521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F8B44-CD81-80A6-3149-38C1CE269FD9}"/>
              </a:ext>
            </a:extLst>
          </p:cNvPr>
          <p:cNvPicPr>
            <a:picLocks noChangeAspect="1"/>
          </p:cNvPicPr>
          <p:nvPr/>
        </p:nvPicPr>
        <p:blipFill>
          <a:blip r:embed="rId3"/>
          <a:stretch>
            <a:fillRect/>
          </a:stretch>
        </p:blipFill>
        <p:spPr>
          <a:xfrm>
            <a:off x="9631496" y="2084832"/>
            <a:ext cx="1395814" cy="1963017"/>
          </a:xfrm>
          <a:prstGeom prst="rect">
            <a:avLst/>
          </a:prstGeom>
        </p:spPr>
      </p:pic>
      <p:sp>
        <p:nvSpPr>
          <p:cNvPr id="2" name="Title 1">
            <a:extLst>
              <a:ext uri="{FF2B5EF4-FFF2-40B4-BE49-F238E27FC236}">
                <a16:creationId xmlns:a16="http://schemas.microsoft.com/office/drawing/2014/main" id="{0918DEEB-867B-CCE1-42A7-9ADFAE10441D}"/>
              </a:ext>
            </a:extLst>
          </p:cNvPr>
          <p:cNvSpPr>
            <a:spLocks noGrp="1"/>
          </p:cNvSpPr>
          <p:nvPr>
            <p:ph type="title"/>
          </p:nvPr>
        </p:nvSpPr>
        <p:spPr/>
        <p:txBody>
          <a:bodyPr/>
          <a:lstStyle/>
          <a:p>
            <a:r>
              <a:rPr lang="en-US" dirty="0"/>
              <a:t>CSS – cascading style sheet</a:t>
            </a:r>
          </a:p>
        </p:txBody>
      </p:sp>
      <p:sp>
        <p:nvSpPr>
          <p:cNvPr id="3" name="Content Placeholder 2">
            <a:extLst>
              <a:ext uri="{FF2B5EF4-FFF2-40B4-BE49-F238E27FC236}">
                <a16:creationId xmlns:a16="http://schemas.microsoft.com/office/drawing/2014/main" id="{CEC6551B-527D-0471-1777-5C161B233DF4}"/>
              </a:ext>
            </a:extLst>
          </p:cNvPr>
          <p:cNvSpPr>
            <a:spLocks noGrp="1"/>
          </p:cNvSpPr>
          <p:nvPr>
            <p:ph idx="1"/>
          </p:nvPr>
        </p:nvSpPr>
        <p:spPr>
          <a:xfrm>
            <a:off x="1024129" y="1809345"/>
            <a:ext cx="7987669" cy="4500015"/>
          </a:xfrm>
        </p:spPr>
        <p:txBody>
          <a:bodyPr/>
          <a:lstStyle/>
          <a:p>
            <a:r>
              <a:rPr lang="en-US" dirty="0"/>
              <a:t>CSS was created for </a:t>
            </a:r>
            <a:r>
              <a:rPr lang="en-US" b="0" i="0" dirty="0">
                <a:solidFill>
                  <a:srgbClr val="000000"/>
                </a:solidFill>
                <a:effectLst/>
                <a:latin typeface="Actor"/>
              </a:rPr>
              <a:t>web designers to change the layout, colors, and fonts of </a:t>
            </a:r>
          </a:p>
          <a:p>
            <a:r>
              <a:rPr lang="en-US" b="0" i="0" dirty="0">
                <a:solidFill>
                  <a:srgbClr val="000000"/>
                </a:solidFill>
                <a:effectLst/>
                <a:latin typeface="Actor"/>
              </a:rPr>
              <a:t>their websites.</a:t>
            </a:r>
          </a:p>
          <a:p>
            <a:endParaRPr lang="en-US" dirty="0"/>
          </a:p>
          <a:p>
            <a:r>
              <a:rPr lang="en-US" dirty="0"/>
              <a:t>CSS was created </a:t>
            </a:r>
            <a:r>
              <a:rPr lang="en-US" dirty="0" err="1"/>
              <a:t>Håkon</a:t>
            </a:r>
            <a:r>
              <a:rPr lang="en-US" dirty="0"/>
              <a:t> </a:t>
            </a:r>
            <a:r>
              <a:rPr lang="en-US" dirty="0" err="1"/>
              <a:t>Wium</a:t>
            </a:r>
            <a:r>
              <a:rPr lang="en-US" dirty="0"/>
              <a:t> Lie to allow web designers to change the layout, colors, and fonts of their websites</a:t>
            </a:r>
          </a:p>
        </p:txBody>
      </p:sp>
    </p:spTree>
    <p:extLst>
      <p:ext uri="{BB962C8B-B14F-4D97-AF65-F5344CB8AC3E}">
        <p14:creationId xmlns:p14="http://schemas.microsoft.com/office/powerpoint/2010/main" val="404269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7CD6-474E-2004-EDBC-168120B12F1C}"/>
              </a:ext>
            </a:extLst>
          </p:cNvPr>
          <p:cNvSpPr>
            <a:spLocks noGrp="1"/>
          </p:cNvSpPr>
          <p:nvPr>
            <p:ph type="title"/>
          </p:nvPr>
        </p:nvSpPr>
        <p:spPr/>
        <p:txBody>
          <a:bodyPr/>
          <a:lstStyle/>
          <a:p>
            <a:r>
              <a:rPr lang="en-US" dirty="0"/>
              <a:t>Evolution </a:t>
            </a:r>
          </a:p>
        </p:txBody>
      </p:sp>
      <p:sp>
        <p:nvSpPr>
          <p:cNvPr id="3" name="Content Placeholder 2">
            <a:extLst>
              <a:ext uri="{FF2B5EF4-FFF2-40B4-BE49-F238E27FC236}">
                <a16:creationId xmlns:a16="http://schemas.microsoft.com/office/drawing/2014/main" id="{413E0BF2-942C-E2DE-A3C7-2EC504DE8AB3}"/>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EC99156-DEE0-125B-1FDA-DE47E2C18F46}"/>
              </a:ext>
            </a:extLst>
          </p:cNvPr>
          <p:cNvPicPr>
            <a:picLocks noChangeAspect="1"/>
          </p:cNvPicPr>
          <p:nvPr/>
        </p:nvPicPr>
        <p:blipFill>
          <a:blip r:embed="rId3"/>
          <a:stretch>
            <a:fillRect/>
          </a:stretch>
        </p:blipFill>
        <p:spPr>
          <a:xfrm>
            <a:off x="1024128" y="2286000"/>
            <a:ext cx="9258300" cy="4029075"/>
          </a:xfrm>
          <a:prstGeom prst="rect">
            <a:avLst/>
          </a:prstGeom>
        </p:spPr>
      </p:pic>
    </p:spTree>
    <p:extLst>
      <p:ext uri="{BB962C8B-B14F-4D97-AF65-F5344CB8AC3E}">
        <p14:creationId xmlns:p14="http://schemas.microsoft.com/office/powerpoint/2010/main" val="98444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F608-80FF-CDA3-E162-74FF61227EB3}"/>
              </a:ext>
            </a:extLst>
          </p:cNvPr>
          <p:cNvSpPr>
            <a:spLocks noGrp="1"/>
          </p:cNvSpPr>
          <p:nvPr>
            <p:ph type="title"/>
          </p:nvPr>
        </p:nvSpPr>
        <p:spPr/>
        <p:txBody>
          <a:bodyPr/>
          <a:lstStyle/>
          <a:p>
            <a:r>
              <a:rPr lang="en-US" dirty="0"/>
              <a:t>Layout</a:t>
            </a:r>
          </a:p>
        </p:txBody>
      </p:sp>
      <p:sp>
        <p:nvSpPr>
          <p:cNvPr id="3" name="Content Placeholder 2">
            <a:extLst>
              <a:ext uri="{FF2B5EF4-FFF2-40B4-BE49-F238E27FC236}">
                <a16:creationId xmlns:a16="http://schemas.microsoft.com/office/drawing/2014/main" id="{6090A73B-19BD-D6D8-BD23-A09C9991043B}"/>
              </a:ext>
            </a:extLst>
          </p:cNvPr>
          <p:cNvSpPr>
            <a:spLocks noGrp="1"/>
          </p:cNvSpPr>
          <p:nvPr>
            <p:ph idx="1"/>
          </p:nvPr>
        </p:nvSpPr>
        <p:spPr/>
        <p:txBody>
          <a:bodyPr/>
          <a:lstStyle/>
          <a:p>
            <a:pPr>
              <a:buFont typeface="Wingdings" panose="05000000000000000000" pitchFamily="2" charset="2"/>
              <a:buChar char="q"/>
            </a:pPr>
            <a:r>
              <a:rPr lang="en-US" dirty="0"/>
              <a:t>Table</a:t>
            </a:r>
          </a:p>
          <a:p>
            <a:pPr>
              <a:buFont typeface="Wingdings" panose="05000000000000000000" pitchFamily="2" charset="2"/>
              <a:buChar char="q"/>
            </a:pPr>
            <a:r>
              <a:rPr lang="en-US" dirty="0"/>
              <a:t>Bootstrap</a:t>
            </a:r>
          </a:p>
          <a:p>
            <a:pPr>
              <a:buFont typeface="Wingdings" panose="05000000000000000000" pitchFamily="2" charset="2"/>
              <a:buChar char="q"/>
            </a:pPr>
            <a:r>
              <a:rPr lang="en-US" dirty="0"/>
              <a:t>Grid</a:t>
            </a:r>
          </a:p>
          <a:p>
            <a:pPr>
              <a:buFont typeface="Wingdings" panose="05000000000000000000" pitchFamily="2" charset="2"/>
              <a:buChar char="q"/>
            </a:pPr>
            <a:r>
              <a:rPr lang="en-US" dirty="0"/>
              <a:t>Flex</a:t>
            </a:r>
          </a:p>
        </p:txBody>
      </p:sp>
      <p:pic>
        <p:nvPicPr>
          <p:cNvPr id="9" name="Picture 8">
            <a:extLst>
              <a:ext uri="{FF2B5EF4-FFF2-40B4-BE49-F238E27FC236}">
                <a16:creationId xmlns:a16="http://schemas.microsoft.com/office/drawing/2014/main" id="{76927BF8-8A7E-45F9-8B27-49857C3DC0CC}"/>
              </a:ext>
            </a:extLst>
          </p:cNvPr>
          <p:cNvPicPr>
            <a:picLocks noChangeAspect="1"/>
          </p:cNvPicPr>
          <p:nvPr/>
        </p:nvPicPr>
        <p:blipFill>
          <a:blip r:embed="rId2"/>
          <a:stretch>
            <a:fillRect/>
          </a:stretch>
        </p:blipFill>
        <p:spPr>
          <a:xfrm>
            <a:off x="3384749" y="1738236"/>
            <a:ext cx="7325747" cy="1095528"/>
          </a:xfrm>
          <a:prstGeom prst="rect">
            <a:avLst/>
          </a:prstGeom>
        </p:spPr>
      </p:pic>
      <p:pic>
        <p:nvPicPr>
          <p:cNvPr id="11" name="Picture 10">
            <a:extLst>
              <a:ext uri="{FF2B5EF4-FFF2-40B4-BE49-F238E27FC236}">
                <a16:creationId xmlns:a16="http://schemas.microsoft.com/office/drawing/2014/main" id="{29044838-0ADE-DDAE-8FE0-5EEAFB1BD5C7}"/>
              </a:ext>
            </a:extLst>
          </p:cNvPr>
          <p:cNvPicPr>
            <a:picLocks noChangeAspect="1"/>
          </p:cNvPicPr>
          <p:nvPr/>
        </p:nvPicPr>
        <p:blipFill>
          <a:blip r:embed="rId3"/>
          <a:stretch>
            <a:fillRect/>
          </a:stretch>
        </p:blipFill>
        <p:spPr>
          <a:xfrm>
            <a:off x="6248400" y="3282952"/>
            <a:ext cx="4176875" cy="2577220"/>
          </a:xfrm>
          <a:prstGeom prst="rect">
            <a:avLst/>
          </a:prstGeom>
        </p:spPr>
      </p:pic>
      <p:pic>
        <p:nvPicPr>
          <p:cNvPr id="5" name="Picture 4">
            <a:extLst>
              <a:ext uri="{FF2B5EF4-FFF2-40B4-BE49-F238E27FC236}">
                <a16:creationId xmlns:a16="http://schemas.microsoft.com/office/drawing/2014/main" id="{373D0758-8FFE-BB26-C6AB-55A5E2168158}"/>
              </a:ext>
            </a:extLst>
          </p:cNvPr>
          <p:cNvPicPr>
            <a:picLocks noChangeAspect="1"/>
          </p:cNvPicPr>
          <p:nvPr/>
        </p:nvPicPr>
        <p:blipFill>
          <a:blip r:embed="rId4"/>
          <a:stretch>
            <a:fillRect/>
          </a:stretch>
        </p:blipFill>
        <p:spPr>
          <a:xfrm>
            <a:off x="3473624" y="3034932"/>
            <a:ext cx="2455850" cy="2907292"/>
          </a:xfrm>
          <a:prstGeom prst="rect">
            <a:avLst/>
          </a:prstGeom>
        </p:spPr>
      </p:pic>
    </p:spTree>
    <p:extLst>
      <p:ext uri="{BB962C8B-B14F-4D97-AF65-F5344CB8AC3E}">
        <p14:creationId xmlns:p14="http://schemas.microsoft.com/office/powerpoint/2010/main" val="20072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E972-75A5-7C56-4335-EF7AE6337F4C}"/>
              </a:ext>
            </a:extLst>
          </p:cNvPr>
          <p:cNvSpPr>
            <a:spLocks noGrp="1"/>
          </p:cNvSpPr>
          <p:nvPr>
            <p:ph type="title"/>
          </p:nvPr>
        </p:nvSpPr>
        <p:spPr/>
        <p:txBody>
          <a:bodyPr/>
          <a:lstStyle/>
          <a:p>
            <a:r>
              <a:rPr lang="en-US" dirty="0"/>
              <a:t>JavaScript </a:t>
            </a:r>
          </a:p>
        </p:txBody>
      </p:sp>
      <p:sp>
        <p:nvSpPr>
          <p:cNvPr id="3" name="Content Placeholder 2">
            <a:extLst>
              <a:ext uri="{FF2B5EF4-FFF2-40B4-BE49-F238E27FC236}">
                <a16:creationId xmlns:a16="http://schemas.microsoft.com/office/drawing/2014/main" id="{86C3A9A1-550B-CDCE-1944-3827A056C83F}"/>
              </a:ext>
            </a:extLst>
          </p:cNvPr>
          <p:cNvSpPr>
            <a:spLocks noGrp="1"/>
          </p:cNvSpPr>
          <p:nvPr>
            <p:ph idx="1"/>
          </p:nvPr>
        </p:nvSpPr>
        <p:spPr>
          <a:xfrm>
            <a:off x="3701666" y="2286000"/>
            <a:ext cx="7722825" cy="3800819"/>
          </a:xfrm>
        </p:spPr>
        <p:txBody>
          <a:bodyPr/>
          <a:lstStyle/>
          <a:p>
            <a:r>
              <a:rPr lang="en-US" dirty="0">
                <a:solidFill>
                  <a:srgbClr val="000000"/>
                </a:solidFill>
                <a:latin typeface="Actor"/>
              </a:rPr>
              <a:t>JavaScript is the programming language of the Internet or Web</a:t>
            </a:r>
          </a:p>
          <a:p>
            <a:r>
              <a:rPr lang="en-US" dirty="0">
                <a:solidFill>
                  <a:srgbClr val="000000"/>
                </a:solidFill>
                <a:latin typeface="Actor"/>
              </a:rPr>
              <a:t>JavaScript was created by Brendan </a:t>
            </a:r>
            <a:r>
              <a:rPr lang="en-US" dirty="0" err="1">
                <a:solidFill>
                  <a:srgbClr val="000000"/>
                </a:solidFill>
                <a:latin typeface="Actor"/>
              </a:rPr>
              <a:t>Eich</a:t>
            </a:r>
            <a:r>
              <a:rPr lang="en-US" dirty="0">
                <a:solidFill>
                  <a:srgbClr val="000000"/>
                </a:solidFill>
                <a:latin typeface="Actor"/>
              </a:rPr>
              <a:t> in 1995 during his time at Netscape Communications</a:t>
            </a:r>
          </a:p>
          <a:p>
            <a:r>
              <a:rPr lang="en-US" dirty="0">
                <a:solidFill>
                  <a:srgbClr val="000000"/>
                </a:solidFill>
                <a:latin typeface="Actor"/>
              </a:rPr>
              <a:t>The creators of JavaScript wanted to borrow concepts from other programming languages, such as Java and C</a:t>
            </a:r>
          </a:p>
          <a:p>
            <a:r>
              <a:rPr lang="en-US" dirty="0">
                <a:solidFill>
                  <a:srgbClr val="000000"/>
                </a:solidFill>
                <a:latin typeface="Actor"/>
              </a:rPr>
              <a:t>JavaScript is considered a ‘loosely’ typed language, in which types do exist, but they are not enforced</a:t>
            </a:r>
          </a:p>
        </p:txBody>
      </p:sp>
      <p:pic>
        <p:nvPicPr>
          <p:cNvPr id="4" name="Picture 3">
            <a:extLst>
              <a:ext uri="{FF2B5EF4-FFF2-40B4-BE49-F238E27FC236}">
                <a16:creationId xmlns:a16="http://schemas.microsoft.com/office/drawing/2014/main" id="{9D2D5066-D94A-510B-D9AB-69C7A352200A}"/>
              </a:ext>
            </a:extLst>
          </p:cNvPr>
          <p:cNvPicPr>
            <a:picLocks noChangeAspect="1"/>
          </p:cNvPicPr>
          <p:nvPr/>
        </p:nvPicPr>
        <p:blipFill>
          <a:blip r:embed="rId2"/>
          <a:stretch>
            <a:fillRect/>
          </a:stretch>
        </p:blipFill>
        <p:spPr>
          <a:xfrm>
            <a:off x="9387685" y="185755"/>
            <a:ext cx="3560373" cy="1999661"/>
          </a:xfrm>
          <a:prstGeom prst="rect">
            <a:avLst/>
          </a:prstGeom>
        </p:spPr>
      </p:pic>
      <p:pic>
        <p:nvPicPr>
          <p:cNvPr id="5" name="Picture 4">
            <a:extLst>
              <a:ext uri="{FF2B5EF4-FFF2-40B4-BE49-F238E27FC236}">
                <a16:creationId xmlns:a16="http://schemas.microsoft.com/office/drawing/2014/main" id="{DE79F251-3BD4-2787-CDAD-4DD1D9146280}"/>
              </a:ext>
            </a:extLst>
          </p:cNvPr>
          <p:cNvPicPr>
            <a:picLocks noChangeAspect="1"/>
          </p:cNvPicPr>
          <p:nvPr/>
        </p:nvPicPr>
        <p:blipFill>
          <a:blip r:embed="rId3"/>
          <a:stretch>
            <a:fillRect/>
          </a:stretch>
        </p:blipFill>
        <p:spPr>
          <a:xfrm>
            <a:off x="433669" y="1839817"/>
            <a:ext cx="3397182" cy="4247002"/>
          </a:xfrm>
          <a:prstGeom prst="rect">
            <a:avLst/>
          </a:prstGeom>
        </p:spPr>
      </p:pic>
    </p:spTree>
    <p:extLst>
      <p:ext uri="{BB962C8B-B14F-4D97-AF65-F5344CB8AC3E}">
        <p14:creationId xmlns:p14="http://schemas.microsoft.com/office/powerpoint/2010/main" val="42726961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3231</TotalTime>
  <Words>1329</Words>
  <Application>Microsoft Office PowerPoint</Application>
  <PresentationFormat>Widescreen</PresentationFormat>
  <Paragraphs>97</Paragraphs>
  <Slides>16</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Actor</vt:lpstr>
      <vt:lpstr>-apple-system</vt:lpstr>
      <vt:lpstr>Arial</vt:lpstr>
      <vt:lpstr>Calibri</vt:lpstr>
      <vt:lpstr>Optima</vt:lpstr>
      <vt:lpstr>Poppins</vt:lpstr>
      <vt:lpstr>Tw Cen MT</vt:lpstr>
      <vt:lpstr>Tw Cen MT Condensed</vt:lpstr>
      <vt:lpstr>ui-sans-serif</vt:lpstr>
      <vt:lpstr>var(--font)</vt:lpstr>
      <vt:lpstr>Wingdings</vt:lpstr>
      <vt:lpstr>Wingdings 3</vt:lpstr>
      <vt:lpstr>Integral</vt:lpstr>
      <vt:lpstr>Web Development</vt:lpstr>
      <vt:lpstr>Why Web?</vt:lpstr>
      <vt:lpstr>the web Language – Front End</vt:lpstr>
      <vt:lpstr>            Hyper Text Markup Language</vt:lpstr>
      <vt:lpstr>Evolution</vt:lpstr>
      <vt:lpstr>CSS – cascading style sheet</vt:lpstr>
      <vt:lpstr>Evolution </vt:lpstr>
      <vt:lpstr>Layout</vt:lpstr>
      <vt:lpstr>JavaScript </vt:lpstr>
      <vt:lpstr>Evolution</vt:lpstr>
      <vt:lpstr>Web Language Ecosystem</vt:lpstr>
      <vt:lpstr>Server or backend</vt:lpstr>
      <vt:lpstr>Full stack development</vt:lpstr>
      <vt:lpstr>Second Segment - Hands on</vt:lpstr>
      <vt:lpstr>Front End</vt:lpstr>
      <vt:lpstr>Back-end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dc:title>
  <dc:creator>Uchenna Henry</dc:creator>
  <cp:lastModifiedBy>Uchenna Henry</cp:lastModifiedBy>
  <cp:revision>5</cp:revision>
  <dcterms:created xsi:type="dcterms:W3CDTF">2024-03-07T08:08:53Z</dcterms:created>
  <dcterms:modified xsi:type="dcterms:W3CDTF">2024-03-10T06:44:44Z</dcterms:modified>
</cp:coreProperties>
</file>